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20"/>
  </p:notesMasterIdLst>
  <p:sldIdLst>
    <p:sldId id="259" r:id="rId2"/>
    <p:sldId id="291" r:id="rId3"/>
    <p:sldId id="286" r:id="rId4"/>
    <p:sldId id="307" r:id="rId5"/>
    <p:sldId id="290" r:id="rId6"/>
    <p:sldId id="262" r:id="rId7"/>
    <p:sldId id="285" r:id="rId8"/>
    <p:sldId id="306" r:id="rId9"/>
    <p:sldId id="305" r:id="rId10"/>
    <p:sldId id="293" r:id="rId11"/>
    <p:sldId id="310" r:id="rId12"/>
    <p:sldId id="261" r:id="rId13"/>
    <p:sldId id="269" r:id="rId14"/>
    <p:sldId id="288" r:id="rId15"/>
    <p:sldId id="311" r:id="rId16"/>
    <p:sldId id="271" r:id="rId17"/>
    <p:sldId id="313"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10" autoAdjust="0"/>
    <p:restoredTop sz="94660"/>
  </p:normalViewPr>
  <p:slideViewPr>
    <p:cSldViewPr snapToGrid="0">
      <p:cViewPr varScale="1">
        <p:scale>
          <a:sx n="85" d="100"/>
          <a:sy n="85" d="100"/>
        </p:scale>
        <p:origin x="521"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3C58B-BF5C-4053-A979-A6A018B051A2}" type="doc">
      <dgm:prSet loTypeId="urn:microsoft.com/office/officeart/2005/8/layout/chart3" loCatId="cycle" qsTypeId="urn:microsoft.com/office/officeart/2005/8/quickstyle/simple1" qsCatId="simple" csTypeId="urn:microsoft.com/office/officeart/2005/8/colors/accent1_2" csCatId="accent1" phldr="1"/>
      <dgm:spPr/>
    </dgm:pt>
    <dgm:pt modelId="{FAB1F50D-AF84-450B-8A50-27B6043E1676}">
      <dgm:prSet phldrT="[Texto]" custT="1"/>
      <dgm:spPr/>
      <dgm:t>
        <a:bodyPr/>
        <a:lstStyle/>
        <a:p>
          <a:r>
            <a:rPr lang="en-US" sz="2000" b="1" dirty="0" err="1"/>
            <a:t>compensação</a:t>
          </a:r>
          <a:endParaRPr lang="pt-PT" sz="2000" b="1" dirty="0"/>
        </a:p>
      </dgm:t>
    </dgm:pt>
    <dgm:pt modelId="{D3EFD4B3-2347-4774-BBB7-50F9F7B9C781}" type="parTrans" cxnId="{2E42A2D5-8B2A-4A54-8CB3-D130C92884AD}">
      <dgm:prSet/>
      <dgm:spPr/>
      <dgm:t>
        <a:bodyPr/>
        <a:lstStyle/>
        <a:p>
          <a:endParaRPr lang="pt-PT"/>
        </a:p>
      </dgm:t>
    </dgm:pt>
    <dgm:pt modelId="{2E6BAF0F-4597-4965-8167-EDAF85B42D9B}" type="sibTrans" cxnId="{2E42A2D5-8B2A-4A54-8CB3-D130C92884AD}">
      <dgm:prSet/>
      <dgm:spPr/>
      <dgm:t>
        <a:bodyPr/>
        <a:lstStyle/>
        <a:p>
          <a:endParaRPr lang="pt-PT"/>
        </a:p>
      </dgm:t>
    </dgm:pt>
    <dgm:pt modelId="{C144E00C-547D-49E1-981F-B71C11A2A89C}">
      <dgm:prSet phldrT="[Texto]" custT="1"/>
      <dgm:spPr/>
      <dgm:t>
        <a:bodyPr/>
        <a:lstStyle/>
        <a:p>
          <a:r>
            <a:rPr lang="en-US" sz="1800" dirty="0" err="1"/>
            <a:t>intervenção</a:t>
          </a:r>
          <a:endParaRPr lang="pt-PT" sz="1800" dirty="0"/>
        </a:p>
      </dgm:t>
    </dgm:pt>
    <dgm:pt modelId="{D5A2AC77-00A1-4B61-8184-6F2D4A41CA44}" type="parTrans" cxnId="{09C827DE-082B-429B-8050-79C6566A3D00}">
      <dgm:prSet/>
      <dgm:spPr/>
      <dgm:t>
        <a:bodyPr/>
        <a:lstStyle/>
        <a:p>
          <a:endParaRPr lang="pt-PT"/>
        </a:p>
      </dgm:t>
    </dgm:pt>
    <dgm:pt modelId="{BC3C5641-7D2F-4E03-8304-4A96EEBFDA8A}" type="sibTrans" cxnId="{09C827DE-082B-429B-8050-79C6566A3D00}">
      <dgm:prSet/>
      <dgm:spPr/>
      <dgm:t>
        <a:bodyPr/>
        <a:lstStyle/>
        <a:p>
          <a:endParaRPr lang="pt-PT"/>
        </a:p>
      </dgm:t>
    </dgm:pt>
    <dgm:pt modelId="{A30DC09E-DF81-4A0E-9D03-EC3F067C416D}">
      <dgm:prSet phldrT="[Texto]" custT="1"/>
      <dgm:spPr/>
      <dgm:t>
        <a:bodyPr/>
        <a:lstStyle/>
        <a:p>
          <a:r>
            <a:rPr lang="en-US" sz="1800" dirty="0" err="1"/>
            <a:t>prevenção</a:t>
          </a:r>
          <a:endParaRPr lang="pt-PT" sz="1800" dirty="0"/>
        </a:p>
      </dgm:t>
    </dgm:pt>
    <dgm:pt modelId="{0E893296-3DEB-4FE0-A5AB-3C401267A90F}" type="parTrans" cxnId="{1B2E25CA-7D7C-4F64-B137-56F1E153CAAD}">
      <dgm:prSet/>
      <dgm:spPr/>
      <dgm:t>
        <a:bodyPr/>
        <a:lstStyle/>
        <a:p>
          <a:endParaRPr lang="pt-PT"/>
        </a:p>
      </dgm:t>
    </dgm:pt>
    <dgm:pt modelId="{D06E51F0-9713-4F79-9C72-A2B9B189BFF7}" type="sibTrans" cxnId="{1B2E25CA-7D7C-4F64-B137-56F1E153CAAD}">
      <dgm:prSet/>
      <dgm:spPr/>
      <dgm:t>
        <a:bodyPr/>
        <a:lstStyle/>
        <a:p>
          <a:endParaRPr lang="pt-PT"/>
        </a:p>
      </dgm:t>
    </dgm:pt>
    <dgm:pt modelId="{FE125629-598B-425D-BA3E-AB41443CFCE4}" type="pres">
      <dgm:prSet presAssocID="{8A23C58B-BF5C-4053-A979-A6A018B051A2}" presName="compositeShape" presStyleCnt="0">
        <dgm:presLayoutVars>
          <dgm:chMax val="7"/>
          <dgm:dir/>
          <dgm:resizeHandles val="exact"/>
        </dgm:presLayoutVars>
      </dgm:prSet>
      <dgm:spPr/>
    </dgm:pt>
    <dgm:pt modelId="{725A60E6-5B2D-44C6-ADA6-006B96D18705}" type="pres">
      <dgm:prSet presAssocID="{8A23C58B-BF5C-4053-A979-A6A018B051A2}" presName="wedge1" presStyleLbl="node1" presStyleIdx="0" presStyleCnt="3" custScaleX="208286" custScaleY="94608" custLinFactX="-700" custLinFactNeighborX="-100000" custLinFactNeighborY="-13473"/>
      <dgm:spPr/>
    </dgm:pt>
    <dgm:pt modelId="{E2FC59F9-2BA4-4B54-AE15-06F38CB4DF23}" type="pres">
      <dgm:prSet presAssocID="{8A23C58B-BF5C-4053-A979-A6A018B051A2}" presName="wedge1Tx" presStyleLbl="node1" presStyleIdx="0" presStyleCnt="3">
        <dgm:presLayoutVars>
          <dgm:chMax val="0"/>
          <dgm:chPref val="0"/>
          <dgm:bulletEnabled val="1"/>
        </dgm:presLayoutVars>
      </dgm:prSet>
      <dgm:spPr/>
    </dgm:pt>
    <dgm:pt modelId="{AA9773C1-10F3-4CFA-AB54-A7729C8B680B}" type="pres">
      <dgm:prSet presAssocID="{8A23C58B-BF5C-4053-A979-A6A018B051A2}" presName="wedge2" presStyleLbl="node1" presStyleIdx="1" presStyleCnt="3" custScaleX="168498" custScaleY="103074" custLinFactNeighborX="-98759" custLinFactNeighborY="-13923"/>
      <dgm:spPr/>
    </dgm:pt>
    <dgm:pt modelId="{D8CDEC5A-3B00-4412-8379-44E76699DDC1}" type="pres">
      <dgm:prSet presAssocID="{8A23C58B-BF5C-4053-A979-A6A018B051A2}" presName="wedge2Tx" presStyleLbl="node1" presStyleIdx="1" presStyleCnt="3">
        <dgm:presLayoutVars>
          <dgm:chMax val="0"/>
          <dgm:chPref val="0"/>
          <dgm:bulletEnabled val="1"/>
        </dgm:presLayoutVars>
      </dgm:prSet>
      <dgm:spPr/>
    </dgm:pt>
    <dgm:pt modelId="{F50AF43A-55C7-4461-AC8A-896750F43AAF}" type="pres">
      <dgm:prSet presAssocID="{8A23C58B-BF5C-4053-A979-A6A018B051A2}" presName="wedge3" presStyleLbl="node1" presStyleIdx="2" presStyleCnt="3" custScaleX="171542" custLinFactNeighborX="-98969" custLinFactNeighborY="-13552"/>
      <dgm:spPr/>
    </dgm:pt>
    <dgm:pt modelId="{148BB935-94B2-4DEF-814A-49BB4326FCA3}" type="pres">
      <dgm:prSet presAssocID="{8A23C58B-BF5C-4053-A979-A6A018B051A2}" presName="wedge3Tx" presStyleLbl="node1" presStyleIdx="2" presStyleCnt="3">
        <dgm:presLayoutVars>
          <dgm:chMax val="0"/>
          <dgm:chPref val="0"/>
          <dgm:bulletEnabled val="1"/>
        </dgm:presLayoutVars>
      </dgm:prSet>
      <dgm:spPr/>
    </dgm:pt>
  </dgm:ptLst>
  <dgm:cxnLst>
    <dgm:cxn modelId="{1235C361-1AD6-4B1C-B597-3D691EB8121E}" type="presOf" srcId="{A30DC09E-DF81-4A0E-9D03-EC3F067C416D}" destId="{148BB935-94B2-4DEF-814A-49BB4326FCA3}" srcOrd="1" destOrd="0" presId="urn:microsoft.com/office/officeart/2005/8/layout/chart3"/>
    <dgm:cxn modelId="{BD98689B-106E-404E-BB8C-39D192EB5CE3}" type="presOf" srcId="{FAB1F50D-AF84-450B-8A50-27B6043E1676}" destId="{725A60E6-5B2D-44C6-ADA6-006B96D18705}" srcOrd="0" destOrd="0" presId="urn:microsoft.com/office/officeart/2005/8/layout/chart3"/>
    <dgm:cxn modelId="{37C76B9F-95CD-49AA-83BA-C6775625F1B3}" type="presOf" srcId="{FAB1F50D-AF84-450B-8A50-27B6043E1676}" destId="{E2FC59F9-2BA4-4B54-AE15-06F38CB4DF23}" srcOrd="1" destOrd="0" presId="urn:microsoft.com/office/officeart/2005/8/layout/chart3"/>
    <dgm:cxn modelId="{635AAEA6-8433-4918-ACB5-3D61638F7C2F}" type="presOf" srcId="{A30DC09E-DF81-4A0E-9D03-EC3F067C416D}" destId="{F50AF43A-55C7-4461-AC8A-896750F43AAF}" srcOrd="0" destOrd="0" presId="urn:microsoft.com/office/officeart/2005/8/layout/chart3"/>
    <dgm:cxn modelId="{D5D423A8-6CB7-4C23-87F8-5244C24C0E6E}" type="presOf" srcId="{8A23C58B-BF5C-4053-A979-A6A018B051A2}" destId="{FE125629-598B-425D-BA3E-AB41443CFCE4}" srcOrd="0" destOrd="0" presId="urn:microsoft.com/office/officeart/2005/8/layout/chart3"/>
    <dgm:cxn modelId="{2DF256B1-3CD5-4835-863F-1EF4407C57AB}" type="presOf" srcId="{C144E00C-547D-49E1-981F-B71C11A2A89C}" destId="{D8CDEC5A-3B00-4412-8379-44E76699DDC1}" srcOrd="1" destOrd="0" presId="urn:microsoft.com/office/officeart/2005/8/layout/chart3"/>
    <dgm:cxn modelId="{1B2E25CA-7D7C-4F64-B137-56F1E153CAAD}" srcId="{8A23C58B-BF5C-4053-A979-A6A018B051A2}" destId="{A30DC09E-DF81-4A0E-9D03-EC3F067C416D}" srcOrd="2" destOrd="0" parTransId="{0E893296-3DEB-4FE0-A5AB-3C401267A90F}" sibTransId="{D06E51F0-9713-4F79-9C72-A2B9B189BFF7}"/>
    <dgm:cxn modelId="{2E42A2D5-8B2A-4A54-8CB3-D130C92884AD}" srcId="{8A23C58B-BF5C-4053-A979-A6A018B051A2}" destId="{FAB1F50D-AF84-450B-8A50-27B6043E1676}" srcOrd="0" destOrd="0" parTransId="{D3EFD4B3-2347-4774-BBB7-50F9F7B9C781}" sibTransId="{2E6BAF0F-4597-4965-8167-EDAF85B42D9B}"/>
    <dgm:cxn modelId="{417582DA-BDF3-4DBD-BBA9-967D6DE5EB34}" type="presOf" srcId="{C144E00C-547D-49E1-981F-B71C11A2A89C}" destId="{AA9773C1-10F3-4CFA-AB54-A7729C8B680B}" srcOrd="0" destOrd="0" presId="urn:microsoft.com/office/officeart/2005/8/layout/chart3"/>
    <dgm:cxn modelId="{09C827DE-082B-429B-8050-79C6566A3D00}" srcId="{8A23C58B-BF5C-4053-A979-A6A018B051A2}" destId="{C144E00C-547D-49E1-981F-B71C11A2A89C}" srcOrd="1" destOrd="0" parTransId="{D5A2AC77-00A1-4B61-8184-6F2D4A41CA44}" sibTransId="{BC3C5641-7D2F-4E03-8304-4A96EEBFDA8A}"/>
    <dgm:cxn modelId="{3CA45BFE-256F-4604-BE35-F91A9B284364}" type="presParOf" srcId="{FE125629-598B-425D-BA3E-AB41443CFCE4}" destId="{725A60E6-5B2D-44C6-ADA6-006B96D18705}" srcOrd="0" destOrd="0" presId="urn:microsoft.com/office/officeart/2005/8/layout/chart3"/>
    <dgm:cxn modelId="{1E6D701E-F3B4-4749-81D5-8395E3F3C6DB}" type="presParOf" srcId="{FE125629-598B-425D-BA3E-AB41443CFCE4}" destId="{E2FC59F9-2BA4-4B54-AE15-06F38CB4DF23}" srcOrd="1" destOrd="0" presId="urn:microsoft.com/office/officeart/2005/8/layout/chart3"/>
    <dgm:cxn modelId="{946F56F4-1E8F-4494-908A-696C7440806B}" type="presParOf" srcId="{FE125629-598B-425D-BA3E-AB41443CFCE4}" destId="{AA9773C1-10F3-4CFA-AB54-A7729C8B680B}" srcOrd="2" destOrd="0" presId="urn:microsoft.com/office/officeart/2005/8/layout/chart3"/>
    <dgm:cxn modelId="{8CB1B94E-F2B9-49A3-A92D-D693D40F5B0D}" type="presParOf" srcId="{FE125629-598B-425D-BA3E-AB41443CFCE4}" destId="{D8CDEC5A-3B00-4412-8379-44E76699DDC1}" srcOrd="3" destOrd="0" presId="urn:microsoft.com/office/officeart/2005/8/layout/chart3"/>
    <dgm:cxn modelId="{FC251A61-80C9-489C-A7E7-68D3B639FE00}" type="presParOf" srcId="{FE125629-598B-425D-BA3E-AB41443CFCE4}" destId="{F50AF43A-55C7-4461-AC8A-896750F43AAF}" srcOrd="4" destOrd="0" presId="urn:microsoft.com/office/officeart/2005/8/layout/chart3"/>
    <dgm:cxn modelId="{51BEA975-DC0C-43B5-97E1-BACA907D40B2}" type="presParOf" srcId="{FE125629-598B-425D-BA3E-AB41443CFCE4}" destId="{148BB935-94B2-4DEF-814A-49BB4326FCA3}"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A60E6-5B2D-44C6-ADA6-006B96D18705}">
      <dsp:nvSpPr>
        <dsp:cNvPr id="0" name=""/>
        <dsp:cNvSpPr/>
      </dsp:nvSpPr>
      <dsp:spPr>
        <a:xfrm>
          <a:off x="-2514621" y="-102121"/>
          <a:ext cx="5029242" cy="2284390"/>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compensação</a:t>
          </a:r>
          <a:endParaRPr lang="pt-PT" sz="2000" b="1" kern="1200" dirty="0"/>
        </a:p>
      </dsp:txBody>
      <dsp:txXfrm>
        <a:off x="219730" y="319402"/>
        <a:ext cx="1706350" cy="761463"/>
      </dsp:txXfrm>
    </dsp:sp>
    <dsp:sp modelId="{AA9773C1-10F3-4CFA-AB54-A7729C8B680B}">
      <dsp:nvSpPr>
        <dsp:cNvPr id="0" name=""/>
        <dsp:cNvSpPr/>
      </dsp:nvSpPr>
      <dsp:spPr>
        <a:xfrm>
          <a:off x="-2034263" y="-143334"/>
          <a:ext cx="4068527" cy="2488809"/>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intervenção</a:t>
          </a:r>
          <a:endParaRPr lang="pt-PT" sz="1800" kern="1200" dirty="0"/>
        </a:p>
      </dsp:txBody>
      <dsp:txXfrm>
        <a:off x="-920262" y="1426985"/>
        <a:ext cx="1840524" cy="770345"/>
      </dsp:txXfrm>
    </dsp:sp>
    <dsp:sp modelId="{F50AF43A-55C7-4461-AC8A-896750F43AAF}">
      <dsp:nvSpPr>
        <dsp:cNvPr id="0" name=""/>
        <dsp:cNvSpPr/>
      </dsp:nvSpPr>
      <dsp:spPr>
        <a:xfrm>
          <a:off x="-2071013" y="-97264"/>
          <a:ext cx="4142027" cy="2414585"/>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prevenção</a:t>
          </a:r>
          <a:endParaRPr lang="pt-PT" sz="1800" kern="1200" dirty="0"/>
        </a:p>
      </dsp:txBody>
      <dsp:txXfrm>
        <a:off x="-1627225" y="377029"/>
        <a:ext cx="1405330" cy="80486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C1C58-55DA-4ABC-B098-014F1BEDF58C}" type="datetimeFigureOut">
              <a:rPr lang="pt-PT" smtClean="0"/>
              <a:t>28/02/2020</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4B67C-44ED-4E54-AC67-55894860928A}" type="slidenum">
              <a:rPr lang="pt-PT" smtClean="0"/>
              <a:t>‹nº›</a:t>
            </a:fld>
            <a:endParaRPr lang="pt-PT"/>
          </a:p>
        </p:txBody>
      </p:sp>
    </p:spTree>
    <p:extLst>
      <p:ext uri="{BB962C8B-B14F-4D97-AF65-F5344CB8AC3E}">
        <p14:creationId xmlns:p14="http://schemas.microsoft.com/office/powerpoint/2010/main" val="918871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22">
            <a:extLst>
              <a:ext uri="{FF2B5EF4-FFF2-40B4-BE49-F238E27FC236}">
                <a16:creationId xmlns:a16="http://schemas.microsoft.com/office/drawing/2014/main" id="{CA8B957C-D147-40FA-B47B-B92DEC2AF4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727464-171F-4EB4-BE57-C855D7C92124}" type="slidenum">
              <a:rPr lang="pt-PT" altLang="pt-PT" smtClean="0"/>
              <a:pPr>
                <a:spcBef>
                  <a:spcPct val="0"/>
                </a:spcBef>
              </a:pPr>
              <a:t>1</a:t>
            </a:fld>
            <a:endParaRPr lang="pt-PT" altLang="pt-PT"/>
          </a:p>
        </p:txBody>
      </p:sp>
      <p:sp>
        <p:nvSpPr>
          <p:cNvPr id="22531" name="Text Box 1">
            <a:extLst>
              <a:ext uri="{FF2B5EF4-FFF2-40B4-BE49-F238E27FC236}">
                <a16:creationId xmlns:a16="http://schemas.microsoft.com/office/drawing/2014/main" id="{49E98E4D-E4A5-4137-B66D-B657916F225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pt-PT" sz="1800"/>
          </a:p>
        </p:txBody>
      </p:sp>
      <p:sp>
        <p:nvSpPr>
          <p:cNvPr id="22532" name="Rectangle 2">
            <a:extLst>
              <a:ext uri="{FF2B5EF4-FFF2-40B4-BE49-F238E27FC236}">
                <a16:creationId xmlns:a16="http://schemas.microsoft.com/office/drawing/2014/main" id="{659C7210-C7B8-4E5C-B13F-E0F376979409}"/>
              </a:ext>
            </a:extLst>
          </p:cNvPr>
          <p:cNvSpPr>
            <a:spLocks noGrp="1" noChangeArrowheads="1"/>
          </p:cNvSpPr>
          <p:nvPr>
            <p:ph type="body"/>
          </p:nvPr>
        </p:nvSpPr>
        <p:spPr bwMode="auto">
          <a:xfrm>
            <a:off x="685800" y="4343400"/>
            <a:ext cx="5462588" cy="409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pt-PT"/>
          </a:p>
        </p:txBody>
      </p:sp>
    </p:spTree>
    <p:extLst>
      <p:ext uri="{BB962C8B-B14F-4D97-AF65-F5344CB8AC3E}">
        <p14:creationId xmlns:p14="http://schemas.microsoft.com/office/powerpoint/2010/main" val="235596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22">
            <a:extLst>
              <a:ext uri="{FF2B5EF4-FFF2-40B4-BE49-F238E27FC236}">
                <a16:creationId xmlns:a16="http://schemas.microsoft.com/office/drawing/2014/main" id="{508D0854-863B-4FBD-8ACA-C4176592AD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spcBef>
                <a:spcPct val="0"/>
              </a:spcBef>
            </a:pPr>
            <a:fld id="{74625120-8CC4-4D5B-8C91-6F607605AF83}" type="slidenum">
              <a:rPr lang="pt-PT" altLang="pt-PT" smtClean="0">
                <a:solidFill>
                  <a:srgbClr val="000000"/>
                </a:solidFill>
                <a:latin typeface="Arial" panose="020B0604020202020204" pitchFamily="34" charset="0"/>
                <a:cs typeface="Lucida Sans Unicode" panose="020B0602030504020204" pitchFamily="34" charset="0"/>
              </a:rPr>
              <a:pPr>
                <a:spcBef>
                  <a:spcPct val="0"/>
                </a:spcBef>
              </a:pPr>
              <a:t>2</a:t>
            </a:fld>
            <a:endParaRPr lang="pt-PT" altLang="pt-PT">
              <a:solidFill>
                <a:srgbClr val="000000"/>
              </a:solidFill>
              <a:latin typeface="Arial" panose="020B0604020202020204" pitchFamily="34" charset="0"/>
              <a:cs typeface="Lucida Sans Unicode" panose="020B0602030504020204" pitchFamily="34" charset="0"/>
            </a:endParaRPr>
          </a:p>
        </p:txBody>
      </p:sp>
      <p:sp>
        <p:nvSpPr>
          <p:cNvPr id="25603" name="Text Box 1">
            <a:extLst>
              <a:ext uri="{FF2B5EF4-FFF2-40B4-BE49-F238E27FC236}">
                <a16:creationId xmlns:a16="http://schemas.microsoft.com/office/drawing/2014/main" id="{5413BE9B-3BA9-49F4-9076-9344F4DC6EE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pt-PT" altLang="pt-PT" sz="1800"/>
          </a:p>
        </p:txBody>
      </p:sp>
      <p:sp>
        <p:nvSpPr>
          <p:cNvPr id="25604" name="Rectangle 2">
            <a:extLst>
              <a:ext uri="{FF2B5EF4-FFF2-40B4-BE49-F238E27FC236}">
                <a16:creationId xmlns:a16="http://schemas.microsoft.com/office/drawing/2014/main" id="{07BE0732-FFA1-4BD5-9B59-8B09B0551480}"/>
              </a:ext>
            </a:extLst>
          </p:cNvPr>
          <p:cNvSpPr>
            <a:spLocks noGrp="1" noChangeArrowheads="1"/>
          </p:cNvSpPr>
          <p:nvPr>
            <p:ph type="body"/>
          </p:nvPr>
        </p:nvSpPr>
        <p:spPr bwMode="auto">
          <a:xfrm>
            <a:off x="685800" y="4343400"/>
            <a:ext cx="5462588" cy="409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pt-PT" altLang="pt-PT"/>
          </a:p>
        </p:txBody>
      </p:sp>
    </p:spTree>
    <p:extLst>
      <p:ext uri="{BB962C8B-B14F-4D97-AF65-F5344CB8AC3E}">
        <p14:creationId xmlns:p14="http://schemas.microsoft.com/office/powerpoint/2010/main" val="416717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49379B41-2ADD-4CDA-B446-E0F94F0A46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7D6D3C-186C-4F74-A764-9585EC0CC47C}" type="slidenum">
              <a:rPr lang="pt-PT" altLang="en-US" smtClean="0"/>
              <a:pPr>
                <a:spcBef>
                  <a:spcPct val="0"/>
                </a:spcBef>
              </a:pPr>
              <a:t>3</a:t>
            </a:fld>
            <a:endParaRPr lang="pt-PT" altLang="en-US"/>
          </a:p>
        </p:txBody>
      </p:sp>
      <p:sp>
        <p:nvSpPr>
          <p:cNvPr id="30723" name="Text Box 1">
            <a:extLst>
              <a:ext uri="{FF2B5EF4-FFF2-40B4-BE49-F238E27FC236}">
                <a16:creationId xmlns:a16="http://schemas.microsoft.com/office/drawing/2014/main" id="{43773B6A-A9F6-4386-BB6F-59212DD900AC}"/>
              </a:ext>
            </a:extLst>
          </p:cNvPr>
          <p:cNvSpPr txBox="1">
            <a:spLocks noChangeArrowheads="1"/>
          </p:cNvSpPr>
          <p:nvPr/>
        </p:nvSpPr>
        <p:spPr bwMode="auto">
          <a:xfrm>
            <a:off x="1003300" y="695325"/>
            <a:ext cx="4849813" cy="3427413"/>
          </a:xfrm>
          <a:prstGeom prst="rect">
            <a:avLst/>
          </a:prstGeom>
          <a:solidFill>
            <a:srgbClr val="FFFFFF"/>
          </a:solidFill>
          <a:ln w="9360">
            <a:solidFill>
              <a:srgbClr val="000000"/>
            </a:solidFill>
            <a:miter lim="800000"/>
            <a:headEnd/>
            <a:tailEnd/>
          </a:ln>
        </p:spPr>
        <p:txBody>
          <a:bodyPr wrap="none" lIns="80165" tIns="40083" rIns="80165" bIns="40083"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lnSpc>
                <a:spcPct val="93000"/>
              </a:lnSpc>
              <a:spcBef>
                <a:spcPct val="0"/>
              </a:spcBef>
              <a:buClr>
                <a:srgbClr val="000000"/>
              </a:buClr>
              <a:buFont typeface="Times New Roman" panose="02020603050405020304" pitchFamily="18" charset="0"/>
              <a:buNone/>
            </a:pPr>
            <a:endParaRPr lang="en-US" altLang="en-US" sz="1800"/>
          </a:p>
        </p:txBody>
      </p:sp>
      <p:sp>
        <p:nvSpPr>
          <p:cNvPr id="30724" name="Rectangle 2">
            <a:extLst>
              <a:ext uri="{FF2B5EF4-FFF2-40B4-BE49-F238E27FC236}">
                <a16:creationId xmlns:a16="http://schemas.microsoft.com/office/drawing/2014/main" id="{F2E1EBB6-8BF7-470F-91E5-60AA1BA778B3}"/>
              </a:ext>
            </a:extLst>
          </p:cNvPr>
          <p:cNvSpPr>
            <a:spLocks noGrp="1" noChangeArrowheads="1"/>
          </p:cNvSpPr>
          <p:nvPr>
            <p:ph type="body"/>
          </p:nvPr>
        </p:nvSpPr>
        <p:spPr bwMode="auto">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404917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49379B41-2ADD-4CDA-B446-E0F94F0A46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7D6D3C-186C-4F74-A764-9585EC0CC47C}" type="slidenum">
              <a:rPr lang="pt-PT" altLang="en-US" smtClean="0"/>
              <a:pPr>
                <a:spcBef>
                  <a:spcPct val="0"/>
                </a:spcBef>
              </a:pPr>
              <a:t>4</a:t>
            </a:fld>
            <a:endParaRPr lang="pt-PT" altLang="en-US"/>
          </a:p>
        </p:txBody>
      </p:sp>
      <p:sp>
        <p:nvSpPr>
          <p:cNvPr id="30723" name="Text Box 1">
            <a:extLst>
              <a:ext uri="{FF2B5EF4-FFF2-40B4-BE49-F238E27FC236}">
                <a16:creationId xmlns:a16="http://schemas.microsoft.com/office/drawing/2014/main" id="{43773B6A-A9F6-4386-BB6F-59212DD900AC}"/>
              </a:ext>
            </a:extLst>
          </p:cNvPr>
          <p:cNvSpPr txBox="1">
            <a:spLocks noChangeArrowheads="1"/>
          </p:cNvSpPr>
          <p:nvPr/>
        </p:nvSpPr>
        <p:spPr bwMode="auto">
          <a:xfrm>
            <a:off x="1003300" y="695325"/>
            <a:ext cx="4849813" cy="3427413"/>
          </a:xfrm>
          <a:prstGeom prst="rect">
            <a:avLst/>
          </a:prstGeom>
          <a:solidFill>
            <a:srgbClr val="FFFFFF"/>
          </a:solidFill>
          <a:ln w="9360">
            <a:solidFill>
              <a:srgbClr val="000000"/>
            </a:solidFill>
            <a:miter lim="800000"/>
            <a:headEnd/>
            <a:tailEnd/>
          </a:ln>
        </p:spPr>
        <p:txBody>
          <a:bodyPr wrap="none" lIns="80165" tIns="40083" rIns="80165" bIns="40083"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lnSpc>
                <a:spcPct val="93000"/>
              </a:lnSpc>
              <a:spcBef>
                <a:spcPct val="0"/>
              </a:spcBef>
              <a:buClr>
                <a:srgbClr val="000000"/>
              </a:buClr>
              <a:buFont typeface="Times New Roman" panose="02020603050405020304" pitchFamily="18" charset="0"/>
              <a:buNone/>
            </a:pPr>
            <a:endParaRPr lang="en-US" altLang="en-US" sz="1800"/>
          </a:p>
        </p:txBody>
      </p:sp>
      <p:sp>
        <p:nvSpPr>
          <p:cNvPr id="30724" name="Rectangle 2">
            <a:extLst>
              <a:ext uri="{FF2B5EF4-FFF2-40B4-BE49-F238E27FC236}">
                <a16:creationId xmlns:a16="http://schemas.microsoft.com/office/drawing/2014/main" id="{F2E1EBB6-8BF7-470F-91E5-60AA1BA778B3}"/>
              </a:ext>
            </a:extLst>
          </p:cNvPr>
          <p:cNvSpPr>
            <a:spLocks noGrp="1" noChangeArrowheads="1"/>
          </p:cNvSpPr>
          <p:nvPr>
            <p:ph type="body"/>
          </p:nvPr>
        </p:nvSpPr>
        <p:spPr bwMode="auto">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319071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2">
            <a:extLst>
              <a:ext uri="{FF2B5EF4-FFF2-40B4-BE49-F238E27FC236}">
                <a16:creationId xmlns:a16="http://schemas.microsoft.com/office/drawing/2014/main" id="{789A4AE2-15E6-4BE5-AF60-2BAEE6EE1C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spcBef>
                <a:spcPct val="0"/>
              </a:spcBef>
            </a:pPr>
            <a:fld id="{00348203-9533-427D-958A-C808F66F50E8}" type="slidenum">
              <a:rPr lang="pt-PT" altLang="pt-PT" smtClean="0">
                <a:solidFill>
                  <a:srgbClr val="000000"/>
                </a:solidFill>
                <a:latin typeface="Arial" panose="020B0604020202020204" pitchFamily="34" charset="0"/>
                <a:cs typeface="Lucida Sans Unicode" panose="020B0602030504020204" pitchFamily="34" charset="0"/>
              </a:rPr>
              <a:pPr>
                <a:spcBef>
                  <a:spcPct val="0"/>
                </a:spcBef>
              </a:pPr>
              <a:t>5</a:t>
            </a:fld>
            <a:endParaRPr lang="pt-PT" altLang="pt-PT">
              <a:solidFill>
                <a:srgbClr val="000000"/>
              </a:solidFill>
              <a:latin typeface="Arial" panose="020B0604020202020204" pitchFamily="34" charset="0"/>
              <a:cs typeface="Lucida Sans Unicode" panose="020B0602030504020204" pitchFamily="34" charset="0"/>
            </a:endParaRPr>
          </a:p>
        </p:txBody>
      </p:sp>
      <p:sp>
        <p:nvSpPr>
          <p:cNvPr id="35843" name="Text Box 1">
            <a:extLst>
              <a:ext uri="{FF2B5EF4-FFF2-40B4-BE49-F238E27FC236}">
                <a16:creationId xmlns:a16="http://schemas.microsoft.com/office/drawing/2014/main" id="{13237C4B-CD70-4AC9-B08B-6F0FB2D6861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pt-PT" altLang="pt-PT" sz="1800">
              <a:latin typeface="Arial" panose="020B0604020202020204" pitchFamily="34" charset="0"/>
            </a:endParaRPr>
          </a:p>
        </p:txBody>
      </p:sp>
      <p:sp>
        <p:nvSpPr>
          <p:cNvPr id="35844" name="Rectangle 2">
            <a:extLst>
              <a:ext uri="{FF2B5EF4-FFF2-40B4-BE49-F238E27FC236}">
                <a16:creationId xmlns:a16="http://schemas.microsoft.com/office/drawing/2014/main" id="{581CC1B5-3EB4-42EC-B041-9CCC1FC01B35}"/>
              </a:ext>
            </a:extLst>
          </p:cNvPr>
          <p:cNvSpPr>
            <a:spLocks noGrp="1" noChangeArrowheads="1"/>
          </p:cNvSpPr>
          <p:nvPr>
            <p:ph type="body"/>
          </p:nvPr>
        </p:nvSpPr>
        <p:spPr bwMode="auto">
          <a:xfrm>
            <a:off x="685800" y="4343400"/>
            <a:ext cx="5462588" cy="409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pt-PT" altLang="pt-PT"/>
          </a:p>
        </p:txBody>
      </p:sp>
    </p:spTree>
    <p:extLst>
      <p:ext uri="{BB962C8B-B14F-4D97-AF65-F5344CB8AC3E}">
        <p14:creationId xmlns:p14="http://schemas.microsoft.com/office/powerpoint/2010/main" val="302074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5">
            <a:extLst>
              <a:ext uri="{FF2B5EF4-FFF2-40B4-BE49-F238E27FC236}">
                <a16:creationId xmlns:a16="http://schemas.microsoft.com/office/drawing/2014/main" id="{EA542BA6-8D29-4AFE-BB78-EC411AF840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spcBef>
                <a:spcPct val="0"/>
              </a:spcBef>
            </a:pPr>
            <a:fld id="{DB0CDACF-9B18-4DB4-A52B-C24A6F21B639}" type="slidenum">
              <a:rPr lang="pt-PT" altLang="pt-PT" smtClean="0">
                <a:solidFill>
                  <a:srgbClr val="000000"/>
                </a:solidFill>
                <a:latin typeface="Arial" panose="020B0604020202020204" pitchFamily="34" charset="0"/>
                <a:cs typeface="Lucida Sans Unicode" panose="020B0602030504020204" pitchFamily="34" charset="0"/>
              </a:rPr>
              <a:pPr>
                <a:spcBef>
                  <a:spcPct val="0"/>
                </a:spcBef>
              </a:pPr>
              <a:t>6</a:t>
            </a:fld>
            <a:endParaRPr lang="pt-PT" altLang="pt-PT">
              <a:solidFill>
                <a:srgbClr val="000000"/>
              </a:solidFill>
              <a:latin typeface="Arial" panose="020B0604020202020204" pitchFamily="34" charset="0"/>
              <a:cs typeface="Lucida Sans Unicode" panose="020B0602030504020204" pitchFamily="34" charset="0"/>
            </a:endParaRPr>
          </a:p>
        </p:txBody>
      </p:sp>
      <p:sp>
        <p:nvSpPr>
          <p:cNvPr id="67587" name="Text Box 1">
            <a:extLst>
              <a:ext uri="{FF2B5EF4-FFF2-40B4-BE49-F238E27FC236}">
                <a16:creationId xmlns:a16="http://schemas.microsoft.com/office/drawing/2014/main" id="{4F681A42-E590-4B64-86B9-4B95235DC11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pt-PT" altLang="pt-PT" sz="1800"/>
          </a:p>
        </p:txBody>
      </p:sp>
      <p:sp>
        <p:nvSpPr>
          <p:cNvPr id="67588" name="Rectangle 2">
            <a:extLst>
              <a:ext uri="{FF2B5EF4-FFF2-40B4-BE49-F238E27FC236}">
                <a16:creationId xmlns:a16="http://schemas.microsoft.com/office/drawing/2014/main" id="{521BE3E1-A68F-4B2C-9690-1B941C2F1579}"/>
              </a:ext>
            </a:extLst>
          </p:cNvPr>
          <p:cNvSpPr>
            <a:spLocks noGrp="1" noChangeArrowheads="1"/>
          </p:cNvSpPr>
          <p:nvPr>
            <p:ph type="body"/>
          </p:nvPr>
        </p:nvSpPr>
        <p:spPr bwMode="auto">
          <a:xfrm>
            <a:off x="685800" y="4343400"/>
            <a:ext cx="54737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pt-PT" altLang="pt-PT"/>
          </a:p>
        </p:txBody>
      </p:sp>
    </p:spTree>
    <p:extLst>
      <p:ext uri="{BB962C8B-B14F-4D97-AF65-F5344CB8AC3E}">
        <p14:creationId xmlns:p14="http://schemas.microsoft.com/office/powerpoint/2010/main" val="259425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5">
            <a:extLst>
              <a:ext uri="{FF2B5EF4-FFF2-40B4-BE49-F238E27FC236}">
                <a16:creationId xmlns:a16="http://schemas.microsoft.com/office/drawing/2014/main" id="{EBF36094-CF09-4CF8-A62D-E68297F2C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spcBef>
                <a:spcPct val="0"/>
              </a:spcBef>
            </a:pPr>
            <a:fld id="{0ED3C86C-A5CC-467D-84C9-F7475D302B2B}" type="slidenum">
              <a:rPr lang="pt-PT" altLang="pt-PT">
                <a:solidFill>
                  <a:srgbClr val="000000"/>
                </a:solidFill>
                <a:latin typeface="Arial" panose="020B0604020202020204" pitchFamily="34" charset="0"/>
                <a:cs typeface="Lucida Sans Unicode" panose="020B0602030504020204" pitchFamily="34" charset="0"/>
              </a:rPr>
              <a:pPr>
                <a:spcBef>
                  <a:spcPct val="0"/>
                </a:spcBef>
              </a:pPr>
              <a:t>7</a:t>
            </a:fld>
            <a:endParaRPr lang="pt-PT" altLang="pt-PT">
              <a:solidFill>
                <a:srgbClr val="000000"/>
              </a:solidFill>
              <a:latin typeface="Arial" panose="020B0604020202020204" pitchFamily="34" charset="0"/>
              <a:cs typeface="Lucida Sans Unicode" panose="020B0602030504020204" pitchFamily="34" charset="0"/>
            </a:endParaRPr>
          </a:p>
        </p:txBody>
      </p:sp>
      <p:sp>
        <p:nvSpPr>
          <p:cNvPr id="49155" name="Text Box 1">
            <a:extLst>
              <a:ext uri="{FF2B5EF4-FFF2-40B4-BE49-F238E27FC236}">
                <a16:creationId xmlns:a16="http://schemas.microsoft.com/office/drawing/2014/main" id="{845B6B5A-6E68-4219-B81F-2021ECD17A8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pt-PT" altLang="pt-PT" sz="1800"/>
          </a:p>
        </p:txBody>
      </p:sp>
      <p:sp>
        <p:nvSpPr>
          <p:cNvPr id="49156" name="Rectangle 2">
            <a:extLst>
              <a:ext uri="{FF2B5EF4-FFF2-40B4-BE49-F238E27FC236}">
                <a16:creationId xmlns:a16="http://schemas.microsoft.com/office/drawing/2014/main" id="{15E410DC-34B1-4AD7-B4B5-1D0A0E8584B7}"/>
              </a:ext>
            </a:extLst>
          </p:cNvPr>
          <p:cNvSpPr>
            <a:spLocks noGrp="1" noChangeArrowheads="1"/>
          </p:cNvSpPr>
          <p:nvPr>
            <p:ph type="body"/>
          </p:nvPr>
        </p:nvSpPr>
        <p:spPr bwMode="auto">
          <a:xfrm>
            <a:off x="685800" y="4343400"/>
            <a:ext cx="54737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pt-PT" altLang="pt-PT"/>
          </a:p>
        </p:txBody>
      </p:sp>
    </p:spTree>
    <p:extLst>
      <p:ext uri="{BB962C8B-B14F-4D97-AF65-F5344CB8AC3E}">
        <p14:creationId xmlns:p14="http://schemas.microsoft.com/office/powerpoint/2010/main" val="280246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5">
            <a:extLst>
              <a:ext uri="{FF2B5EF4-FFF2-40B4-BE49-F238E27FC236}">
                <a16:creationId xmlns:a16="http://schemas.microsoft.com/office/drawing/2014/main" id="{58CA5893-27F7-4E29-A2CC-8AC331C6FF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spcBef>
                <a:spcPct val="0"/>
              </a:spcBef>
            </a:pPr>
            <a:fld id="{308CEB6A-AEBC-4D00-BD73-659859B451DB}" type="slidenum">
              <a:rPr lang="pt-PT" altLang="pt-PT" smtClean="0">
                <a:solidFill>
                  <a:srgbClr val="000000"/>
                </a:solidFill>
                <a:latin typeface="Arial" panose="020B0604020202020204" pitchFamily="34" charset="0"/>
                <a:cs typeface="Lucida Sans Unicode" panose="020B0602030504020204" pitchFamily="34" charset="0"/>
              </a:rPr>
              <a:pPr>
                <a:spcBef>
                  <a:spcPct val="0"/>
                </a:spcBef>
              </a:pPr>
              <a:t>12</a:t>
            </a:fld>
            <a:endParaRPr lang="pt-PT" altLang="pt-PT">
              <a:solidFill>
                <a:srgbClr val="000000"/>
              </a:solidFill>
              <a:latin typeface="Arial" panose="020B0604020202020204" pitchFamily="34" charset="0"/>
              <a:cs typeface="Lucida Sans Unicode" panose="020B0602030504020204" pitchFamily="34" charset="0"/>
            </a:endParaRPr>
          </a:p>
        </p:txBody>
      </p:sp>
      <p:sp>
        <p:nvSpPr>
          <p:cNvPr id="65539" name="Text Box 1">
            <a:extLst>
              <a:ext uri="{FF2B5EF4-FFF2-40B4-BE49-F238E27FC236}">
                <a16:creationId xmlns:a16="http://schemas.microsoft.com/office/drawing/2014/main" id="{93A7D415-FEF6-4934-812D-323EA3CB0961}"/>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pt-PT" altLang="pt-PT" sz="1800"/>
          </a:p>
        </p:txBody>
      </p:sp>
      <p:sp>
        <p:nvSpPr>
          <p:cNvPr id="65540" name="Rectangle 2">
            <a:extLst>
              <a:ext uri="{FF2B5EF4-FFF2-40B4-BE49-F238E27FC236}">
                <a16:creationId xmlns:a16="http://schemas.microsoft.com/office/drawing/2014/main" id="{7A01B650-50AB-449D-BC4A-C66E34D161CE}"/>
              </a:ext>
            </a:extLst>
          </p:cNvPr>
          <p:cNvSpPr>
            <a:spLocks noGrp="1" noChangeArrowheads="1"/>
          </p:cNvSpPr>
          <p:nvPr>
            <p:ph type="body"/>
          </p:nvPr>
        </p:nvSpPr>
        <p:spPr bwMode="auto">
          <a:xfrm>
            <a:off x="685800" y="4343400"/>
            <a:ext cx="54737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pt-PT" altLang="pt-PT"/>
          </a:p>
        </p:txBody>
      </p:sp>
    </p:spTree>
    <p:extLst>
      <p:ext uri="{BB962C8B-B14F-4D97-AF65-F5344CB8AC3E}">
        <p14:creationId xmlns:p14="http://schemas.microsoft.com/office/powerpoint/2010/main" val="294712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16398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362104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747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18024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7103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2627606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3520644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262315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91513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A7957592-BB28-42C2-B0B2-985969275262}" type="datetimeFigureOut">
              <a:rPr lang="pt-PT" smtClean="0"/>
              <a:t>28/02/2020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356780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A7957592-BB28-42C2-B0B2-985969275262}" type="datetimeFigureOut">
              <a:rPr lang="pt-PT" smtClean="0"/>
              <a:t>28/02/2020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82804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A7957592-BB28-42C2-B0B2-985969275262}" type="datetimeFigureOut">
              <a:rPr lang="pt-PT" smtClean="0"/>
              <a:t>28/02/2020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196464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A7957592-BB28-42C2-B0B2-985969275262}" type="datetimeFigureOut">
              <a:rPr lang="pt-PT" smtClean="0"/>
              <a:t>28/02/2020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5901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57592-BB28-42C2-B0B2-985969275262}" type="datetimeFigureOut">
              <a:rPr lang="pt-PT" smtClean="0"/>
              <a:t>28/02/2020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298885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PT"/>
              <a:t>Clique para editar o estilo de título do Modelo Global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A7957592-BB28-42C2-B0B2-985969275262}" type="datetimeFigureOut">
              <a:rPr lang="pt-PT" smtClean="0"/>
              <a:t>28/02/2020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10335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A7957592-BB28-42C2-B0B2-985969275262}" type="datetimeFigureOut">
              <a:rPr lang="pt-PT" smtClean="0"/>
              <a:t>28/02/2020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AE29D79-27CD-49D7-A7CD-C257625D7783}" type="slidenum">
              <a:rPr lang="pt-PT" smtClean="0"/>
              <a:t>‹nº›</a:t>
            </a:fld>
            <a:endParaRPr lang="pt-PT"/>
          </a:p>
        </p:txBody>
      </p:sp>
    </p:spTree>
    <p:extLst>
      <p:ext uri="{BB962C8B-B14F-4D97-AF65-F5344CB8AC3E}">
        <p14:creationId xmlns:p14="http://schemas.microsoft.com/office/powerpoint/2010/main" val="3015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957592-BB28-42C2-B0B2-985969275262}" type="datetimeFigureOut">
              <a:rPr lang="pt-PT" smtClean="0"/>
              <a:t>28/02/2020</a:t>
            </a:fld>
            <a:endParaRPr lang="pt-P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E29D79-27CD-49D7-A7CD-C257625D7783}" type="slidenum">
              <a:rPr lang="pt-PT" smtClean="0"/>
              <a:t>‹nº›</a:t>
            </a:fld>
            <a:endParaRPr lang="pt-PT"/>
          </a:p>
        </p:txBody>
      </p:sp>
    </p:spTree>
    <p:extLst>
      <p:ext uri="{BB962C8B-B14F-4D97-AF65-F5344CB8AC3E}">
        <p14:creationId xmlns:p14="http://schemas.microsoft.com/office/powerpoint/2010/main" val="35780587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emf"/></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2.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descr="Resultado de imagem para ae2o">
            <a:extLst>
              <a:ext uri="{FF2B5EF4-FFF2-40B4-BE49-F238E27FC236}">
                <a16:creationId xmlns:a16="http://schemas.microsoft.com/office/drawing/2014/main" id="{1CE8747E-93B4-4CD6-B547-BE60393552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44" t="13160" r="-15644" b="-13160"/>
          <a:stretch/>
        </p:blipFill>
        <p:spPr bwMode="auto">
          <a:xfrm>
            <a:off x="502980" y="373805"/>
            <a:ext cx="3340431" cy="2435435"/>
          </a:xfrm>
          <a:prstGeom prst="rect">
            <a:avLst/>
          </a:prstGeom>
          <a:noFill/>
          <a:ln>
            <a:noFill/>
          </a:ln>
        </p:spPr>
      </p:pic>
      <p:pic>
        <p:nvPicPr>
          <p:cNvPr id="21514" name="Picture 1">
            <a:extLst>
              <a:ext uri="{FF2B5EF4-FFF2-40B4-BE49-F238E27FC236}">
                <a16:creationId xmlns:a16="http://schemas.microsoft.com/office/drawing/2014/main" id="{772D040D-88B4-426D-8AA9-0B70706F66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1770" y="366754"/>
            <a:ext cx="3921073" cy="17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5">
            <a:extLst>
              <a:ext uri="{FF2B5EF4-FFF2-40B4-BE49-F238E27FC236}">
                <a16:creationId xmlns:a16="http://schemas.microsoft.com/office/drawing/2014/main" id="{B589F370-B1DE-4D4F-9396-8D689C287208}"/>
              </a:ext>
            </a:extLst>
          </p:cNvPr>
          <p:cNvSpPr>
            <a:spLocks noChangeArrowheads="1"/>
          </p:cNvSpPr>
          <p:nvPr/>
        </p:nvSpPr>
        <p:spPr bwMode="auto">
          <a:xfrm>
            <a:off x="7532906" y="321795"/>
            <a:ext cx="184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br>
              <a:rPr lang="pt-BR" altLang="pt-PT" sz="1100">
                <a:latin typeface="Calibri" panose="020F0502020204030204" pitchFamily="34" charset="0"/>
                <a:cs typeface="Lucida Sans Unicode" panose="020B0602030504020204" pitchFamily="34" charset="0"/>
              </a:rPr>
            </a:br>
            <a:endParaRPr lang="pt-BR" altLang="pt-PT" sz="1800">
              <a:latin typeface="Arial" panose="020B0604020202020204" pitchFamily="34" charset="0"/>
              <a:cs typeface="Lucida Sans Unicode" panose="020B0602030504020204" pitchFamily="34" charset="0"/>
            </a:endParaRPr>
          </a:p>
        </p:txBody>
      </p:sp>
      <p:sp>
        <p:nvSpPr>
          <p:cNvPr id="11" name="Text Box 5">
            <a:extLst>
              <a:ext uri="{FF2B5EF4-FFF2-40B4-BE49-F238E27FC236}">
                <a16:creationId xmlns:a16="http://schemas.microsoft.com/office/drawing/2014/main" id="{3730AD6A-4555-4E16-BCA2-2879983B1AAE}"/>
              </a:ext>
            </a:extLst>
          </p:cNvPr>
          <p:cNvSpPr txBox="1">
            <a:spLocks noChangeArrowheads="1"/>
          </p:cNvSpPr>
          <p:nvPr/>
        </p:nvSpPr>
        <p:spPr bwMode="auto">
          <a:xfrm>
            <a:off x="71204" y="2467583"/>
            <a:ext cx="10623376" cy="1151943"/>
          </a:xfrm>
          <a:prstGeom prst="rect">
            <a:avLst/>
          </a:prstGeom>
          <a:noFill/>
          <a:ln>
            <a:noFill/>
          </a:ln>
          <a:effec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lnSpc>
                <a:spcPct val="150000"/>
              </a:lnSpc>
            </a:pPr>
            <a:r>
              <a:rPr lang="pt-PT" sz="2400" i="1" dirty="0">
                <a:solidFill>
                  <a:schemeClr val="tx1"/>
                </a:solidFill>
              </a:rPr>
              <a:t>“</a:t>
            </a:r>
            <a:r>
              <a:rPr lang="pt-PT" sz="2400" dirty="0">
                <a:solidFill>
                  <a:schemeClr val="tx1"/>
                </a:solidFill>
              </a:rPr>
              <a:t>A Escola de Segunda Oportunidade de Matosinhos: uma iniciativa social fundadora de uma nova política pública para a redução do abandono precoce”</a:t>
            </a:r>
            <a:endParaRPr lang="pt-BR" sz="2400" dirty="0">
              <a:solidFill>
                <a:schemeClr val="tx2">
                  <a:lumMod val="25000"/>
                </a:schemeClr>
              </a:solidFill>
              <a:effectLst>
                <a:outerShdw blurRad="38100" dist="38100" dir="2700000" algn="tl">
                  <a:srgbClr val="000000"/>
                </a:outerShdw>
              </a:effectLst>
              <a:latin typeface="Tahoma" panose="020B0604030504040204" pitchFamily="34" charset="0"/>
            </a:endParaRPr>
          </a:p>
        </p:txBody>
      </p:sp>
      <p:pic>
        <p:nvPicPr>
          <p:cNvPr id="21515" name="Picture 6">
            <a:extLst>
              <a:ext uri="{FF2B5EF4-FFF2-40B4-BE49-F238E27FC236}">
                <a16:creationId xmlns:a16="http://schemas.microsoft.com/office/drawing/2014/main" id="{1C7B320B-DBFF-41E2-BCD7-B8A50B6FF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9987" y="2402840"/>
            <a:ext cx="1592013" cy="445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5">
            <a:extLst>
              <a:ext uri="{FF2B5EF4-FFF2-40B4-BE49-F238E27FC236}">
                <a16:creationId xmlns:a16="http://schemas.microsoft.com/office/drawing/2014/main" id="{95C2B4A9-BD8E-45EB-A81B-C6ED4A34B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6449" y="5715001"/>
            <a:ext cx="1010292" cy="109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24">
            <a:extLst>
              <a:ext uri="{FF2B5EF4-FFF2-40B4-BE49-F238E27FC236}">
                <a16:creationId xmlns:a16="http://schemas.microsoft.com/office/drawing/2014/main" id="{53C61A34-B5E6-44E9-8E96-69E32F6A6110}"/>
              </a:ext>
            </a:extLst>
          </p:cNvPr>
          <p:cNvSpPr/>
          <p:nvPr/>
        </p:nvSpPr>
        <p:spPr>
          <a:xfrm>
            <a:off x="5341467" y="5262716"/>
            <a:ext cx="1741169" cy="12152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Oval 25">
            <a:extLst>
              <a:ext uri="{FF2B5EF4-FFF2-40B4-BE49-F238E27FC236}">
                <a16:creationId xmlns:a16="http://schemas.microsoft.com/office/drawing/2014/main" id="{9772C7E0-45CB-4DC6-84A5-60493075CE17}"/>
              </a:ext>
            </a:extLst>
          </p:cNvPr>
          <p:cNvSpPr/>
          <p:nvPr/>
        </p:nvSpPr>
        <p:spPr>
          <a:xfrm>
            <a:off x="6189422" y="4321935"/>
            <a:ext cx="1741169" cy="1205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Oval 26">
            <a:extLst>
              <a:ext uri="{FF2B5EF4-FFF2-40B4-BE49-F238E27FC236}">
                <a16:creationId xmlns:a16="http://schemas.microsoft.com/office/drawing/2014/main" id="{1341FAC4-E4F4-4EC7-8877-60088872197F}"/>
              </a:ext>
            </a:extLst>
          </p:cNvPr>
          <p:cNvSpPr/>
          <p:nvPr/>
        </p:nvSpPr>
        <p:spPr>
          <a:xfrm>
            <a:off x="7059862" y="5206442"/>
            <a:ext cx="1703940" cy="13277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Oval 27">
            <a:extLst>
              <a:ext uri="{FF2B5EF4-FFF2-40B4-BE49-F238E27FC236}">
                <a16:creationId xmlns:a16="http://schemas.microsoft.com/office/drawing/2014/main" id="{0039E878-22C0-48C8-88A3-0DDDA25055B7}"/>
              </a:ext>
            </a:extLst>
          </p:cNvPr>
          <p:cNvSpPr/>
          <p:nvPr/>
        </p:nvSpPr>
        <p:spPr>
          <a:xfrm>
            <a:off x="6441445" y="5065200"/>
            <a:ext cx="1322297" cy="8614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CaixaDeTexto 28">
            <a:extLst>
              <a:ext uri="{FF2B5EF4-FFF2-40B4-BE49-F238E27FC236}">
                <a16:creationId xmlns:a16="http://schemas.microsoft.com/office/drawing/2014/main" id="{52668DEC-F1B4-444E-AB44-3EB0FCF923AD}"/>
              </a:ext>
            </a:extLst>
          </p:cNvPr>
          <p:cNvSpPr txBox="1"/>
          <p:nvPr/>
        </p:nvSpPr>
        <p:spPr>
          <a:xfrm>
            <a:off x="6365778" y="5150675"/>
            <a:ext cx="1463208" cy="584775"/>
          </a:xfrm>
          <a:prstGeom prst="rect">
            <a:avLst/>
          </a:prstGeom>
          <a:noFill/>
        </p:spPr>
        <p:txBody>
          <a:bodyPr wrap="square" rtlCol="0">
            <a:spAutoFit/>
          </a:bodyPr>
          <a:lstStyle/>
          <a:p>
            <a:pPr algn="ctr"/>
            <a:r>
              <a:rPr lang="pt-PT" sz="1600" dirty="0"/>
              <a:t>Segunda Oportunidade</a:t>
            </a:r>
          </a:p>
        </p:txBody>
      </p:sp>
      <p:sp>
        <p:nvSpPr>
          <p:cNvPr id="30" name="CaixaDeTexto 29">
            <a:extLst>
              <a:ext uri="{FF2B5EF4-FFF2-40B4-BE49-F238E27FC236}">
                <a16:creationId xmlns:a16="http://schemas.microsoft.com/office/drawing/2014/main" id="{BB0C626E-F98E-437C-B4F9-27C8C573204C}"/>
              </a:ext>
            </a:extLst>
          </p:cNvPr>
          <p:cNvSpPr txBox="1"/>
          <p:nvPr/>
        </p:nvSpPr>
        <p:spPr>
          <a:xfrm>
            <a:off x="6356457" y="4440377"/>
            <a:ext cx="1463208" cy="646331"/>
          </a:xfrm>
          <a:prstGeom prst="rect">
            <a:avLst/>
          </a:prstGeom>
          <a:noFill/>
        </p:spPr>
        <p:txBody>
          <a:bodyPr wrap="square" rtlCol="0">
            <a:spAutoFit/>
          </a:bodyPr>
          <a:lstStyle/>
          <a:p>
            <a:pPr algn="ctr"/>
            <a:r>
              <a:rPr lang="pt-PT" dirty="0"/>
              <a:t>Educação Escolar</a:t>
            </a:r>
          </a:p>
        </p:txBody>
      </p:sp>
      <p:sp>
        <p:nvSpPr>
          <p:cNvPr id="31" name="CaixaDeTexto 30">
            <a:extLst>
              <a:ext uri="{FF2B5EF4-FFF2-40B4-BE49-F238E27FC236}">
                <a16:creationId xmlns:a16="http://schemas.microsoft.com/office/drawing/2014/main" id="{D6AA671E-3342-4CF0-94DB-283CFBE9B9DB}"/>
              </a:ext>
            </a:extLst>
          </p:cNvPr>
          <p:cNvSpPr txBox="1"/>
          <p:nvPr/>
        </p:nvSpPr>
        <p:spPr>
          <a:xfrm>
            <a:off x="5309792" y="5611468"/>
            <a:ext cx="1463208" cy="646331"/>
          </a:xfrm>
          <a:prstGeom prst="rect">
            <a:avLst/>
          </a:prstGeom>
          <a:noFill/>
        </p:spPr>
        <p:txBody>
          <a:bodyPr wrap="square" rtlCol="0">
            <a:spAutoFit/>
          </a:bodyPr>
          <a:lstStyle/>
          <a:p>
            <a:pPr algn="ctr"/>
            <a:r>
              <a:rPr lang="pt-PT" dirty="0"/>
              <a:t>Formação Vocacional</a:t>
            </a:r>
          </a:p>
        </p:txBody>
      </p:sp>
      <p:sp>
        <p:nvSpPr>
          <p:cNvPr id="32" name="CaixaDeTexto 31">
            <a:extLst>
              <a:ext uri="{FF2B5EF4-FFF2-40B4-BE49-F238E27FC236}">
                <a16:creationId xmlns:a16="http://schemas.microsoft.com/office/drawing/2014/main" id="{DA7FA644-C9AC-4112-BBC1-3C48164B6279}"/>
              </a:ext>
            </a:extLst>
          </p:cNvPr>
          <p:cNvSpPr txBox="1"/>
          <p:nvPr/>
        </p:nvSpPr>
        <p:spPr>
          <a:xfrm>
            <a:off x="7403066" y="5631327"/>
            <a:ext cx="1463208" cy="646331"/>
          </a:xfrm>
          <a:prstGeom prst="rect">
            <a:avLst/>
          </a:prstGeom>
          <a:noFill/>
        </p:spPr>
        <p:txBody>
          <a:bodyPr wrap="square" rtlCol="0">
            <a:spAutoFit/>
          </a:bodyPr>
          <a:lstStyle/>
          <a:p>
            <a:pPr algn="ctr"/>
            <a:r>
              <a:rPr lang="pt-PT" dirty="0"/>
              <a:t>Educação de Adultos</a:t>
            </a:r>
          </a:p>
        </p:txBody>
      </p:sp>
      <p:sp>
        <p:nvSpPr>
          <p:cNvPr id="35" name="CaixaDeTexto 34">
            <a:extLst>
              <a:ext uri="{FF2B5EF4-FFF2-40B4-BE49-F238E27FC236}">
                <a16:creationId xmlns:a16="http://schemas.microsoft.com/office/drawing/2014/main" id="{E34BB4DB-03C0-497C-ACBB-CABDF23AC46E}"/>
              </a:ext>
            </a:extLst>
          </p:cNvPr>
          <p:cNvSpPr txBox="1"/>
          <p:nvPr/>
        </p:nvSpPr>
        <p:spPr>
          <a:xfrm>
            <a:off x="311380" y="4062347"/>
            <a:ext cx="5023959" cy="338554"/>
          </a:xfrm>
          <a:prstGeom prst="rect">
            <a:avLst/>
          </a:prstGeom>
          <a:noFill/>
          <a:ln>
            <a:solidFill>
              <a:schemeClr val="tx1"/>
            </a:solidFill>
          </a:ln>
        </p:spPr>
        <p:txBody>
          <a:bodyPr wrap="square" rtlCol="0">
            <a:spAutoFit/>
          </a:bodyPr>
          <a:lstStyle/>
          <a:p>
            <a:pPr algn="ctr"/>
            <a:r>
              <a:rPr lang="pt-PT" sz="1600" dirty="0"/>
              <a:t>Abandono Precoce da Educação e Formação – APEF</a:t>
            </a:r>
          </a:p>
        </p:txBody>
      </p:sp>
      <p:sp>
        <p:nvSpPr>
          <p:cNvPr id="36" name="CaixaDeTexto 35">
            <a:extLst>
              <a:ext uri="{FF2B5EF4-FFF2-40B4-BE49-F238E27FC236}">
                <a16:creationId xmlns:a16="http://schemas.microsoft.com/office/drawing/2014/main" id="{BBF649FF-5984-4E7F-AA68-F4D043D34FA4}"/>
              </a:ext>
            </a:extLst>
          </p:cNvPr>
          <p:cNvSpPr txBox="1"/>
          <p:nvPr/>
        </p:nvSpPr>
        <p:spPr>
          <a:xfrm>
            <a:off x="860749" y="5152278"/>
            <a:ext cx="3667609" cy="646331"/>
          </a:xfrm>
          <a:prstGeom prst="rect">
            <a:avLst/>
          </a:prstGeom>
          <a:noFill/>
          <a:ln>
            <a:solidFill>
              <a:schemeClr val="tx1"/>
            </a:solidFill>
          </a:ln>
        </p:spPr>
        <p:txBody>
          <a:bodyPr wrap="square" rtlCol="0">
            <a:spAutoFit/>
          </a:bodyPr>
          <a:lstStyle/>
          <a:p>
            <a:pPr algn="ctr"/>
            <a:r>
              <a:rPr lang="pt-PT" dirty="0"/>
              <a:t>Medidas de compensação</a:t>
            </a:r>
          </a:p>
          <a:p>
            <a:pPr algn="ctr"/>
            <a:r>
              <a:rPr lang="pt-PT" dirty="0"/>
              <a:t>Escolas de Segunda Oportunidade</a:t>
            </a:r>
          </a:p>
        </p:txBody>
      </p:sp>
      <p:sp>
        <p:nvSpPr>
          <p:cNvPr id="37" name="Seta: Para Cima e Para Baixo 36">
            <a:extLst>
              <a:ext uri="{FF2B5EF4-FFF2-40B4-BE49-F238E27FC236}">
                <a16:creationId xmlns:a16="http://schemas.microsoft.com/office/drawing/2014/main" id="{B6BF595F-991C-4A07-88B0-9354D9327532}"/>
              </a:ext>
            </a:extLst>
          </p:cNvPr>
          <p:cNvSpPr/>
          <p:nvPr/>
        </p:nvSpPr>
        <p:spPr>
          <a:xfrm>
            <a:off x="2593816" y="4509076"/>
            <a:ext cx="368453" cy="4961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4" name="Imagem 23">
            <a:extLst>
              <a:ext uri="{FF2B5EF4-FFF2-40B4-BE49-F238E27FC236}">
                <a16:creationId xmlns:a16="http://schemas.microsoft.com/office/drawing/2014/main" id="{B528B1EB-0319-4FA0-A012-B52E20D1ED0E}"/>
              </a:ext>
            </a:extLst>
          </p:cNvPr>
          <p:cNvPicPr>
            <a:picLocks noChangeAspect="1"/>
          </p:cNvPicPr>
          <p:nvPr/>
        </p:nvPicPr>
        <p:blipFill rotWithShape="1">
          <a:blip r:embed="rId7"/>
          <a:srcRect t="33080" b="34127"/>
          <a:stretch/>
        </p:blipFill>
        <p:spPr>
          <a:xfrm>
            <a:off x="6852780" y="-8296"/>
            <a:ext cx="5339220" cy="2482547"/>
          </a:xfrm>
          <a:prstGeom prst="rect">
            <a:avLst/>
          </a:prstGeom>
        </p:spPr>
      </p:pic>
    </p:spTree>
    <p:extLst>
      <p:ext uri="{BB962C8B-B14F-4D97-AF65-F5344CB8AC3E}">
        <p14:creationId xmlns:p14="http://schemas.microsoft.com/office/powerpoint/2010/main" val="264244763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https://scontent-mad1-1.xx.fbcdn.net/hphotos-xlt1/t31.0-8/12027363_902663493158580_7667520381153560431_o.jpg">
            <a:extLst>
              <a:ext uri="{FF2B5EF4-FFF2-40B4-BE49-F238E27FC236}">
                <a16:creationId xmlns:a16="http://schemas.microsoft.com/office/drawing/2014/main" id="{CA2ABABC-4475-412E-8CD4-11378EF7B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25502"/>
            <a:ext cx="10286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ângulo 15">
            <a:extLst>
              <a:ext uri="{FF2B5EF4-FFF2-40B4-BE49-F238E27FC236}">
                <a16:creationId xmlns:a16="http://schemas.microsoft.com/office/drawing/2014/main" id="{98A83D1A-C010-4AAB-8820-396BBF4425AC}"/>
              </a:ext>
            </a:extLst>
          </p:cNvPr>
          <p:cNvSpPr/>
          <p:nvPr/>
        </p:nvSpPr>
        <p:spPr>
          <a:xfrm>
            <a:off x="1935480" y="2909678"/>
            <a:ext cx="7305040" cy="3994042"/>
          </a:xfrm>
          <a:prstGeom prst="rect">
            <a:avLst/>
          </a:prstGeom>
        </p:spPr>
        <p:txBody>
          <a:bodyPr wrap="square">
            <a:spAutoFit/>
          </a:bodyPr>
          <a:lstStyle/>
          <a:p>
            <a:pPr>
              <a:lnSpc>
                <a:spcPct val="107000"/>
              </a:lnSpc>
              <a:spcAft>
                <a:spcPts val="800"/>
              </a:spcAft>
            </a:pPr>
            <a:endPar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PT"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666 jovens atendidos</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609 jovens integrados em percursos de certificação</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62% jovens certificados</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15% de “abandonos”</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9% não integrados em percursos de certificação escolar</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11% transitaram para formação ou emprego</a:t>
            </a:r>
          </a:p>
          <a:p>
            <a:pPr>
              <a:lnSpc>
                <a:spcPct val="107000"/>
              </a:lnSpc>
              <a:spcAft>
                <a:spcPts val="800"/>
              </a:spcAft>
            </a:pPr>
            <a:r>
              <a:rPr lang="pt-PT"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62% rapazes, 38% raparigas</a:t>
            </a:r>
          </a:p>
        </p:txBody>
      </p:sp>
      <p:sp>
        <p:nvSpPr>
          <p:cNvPr id="17" name="Seta: Para a Direita 16">
            <a:extLst>
              <a:ext uri="{FF2B5EF4-FFF2-40B4-BE49-F238E27FC236}">
                <a16:creationId xmlns:a16="http://schemas.microsoft.com/office/drawing/2014/main" id="{44068408-537B-4C55-9A5E-89416042F51D}"/>
              </a:ext>
            </a:extLst>
          </p:cNvPr>
          <p:cNvSpPr/>
          <p:nvPr/>
        </p:nvSpPr>
        <p:spPr>
          <a:xfrm>
            <a:off x="1402080" y="3938720"/>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Seta: Para a Direita 17">
            <a:extLst>
              <a:ext uri="{FF2B5EF4-FFF2-40B4-BE49-F238E27FC236}">
                <a16:creationId xmlns:a16="http://schemas.microsoft.com/office/drawing/2014/main" id="{C0D6EC9C-A9CC-4732-B05E-1A210959354C}"/>
              </a:ext>
            </a:extLst>
          </p:cNvPr>
          <p:cNvSpPr/>
          <p:nvPr/>
        </p:nvSpPr>
        <p:spPr>
          <a:xfrm>
            <a:off x="1388707" y="4386583"/>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Seta: Para a Direita 18">
            <a:extLst>
              <a:ext uri="{FF2B5EF4-FFF2-40B4-BE49-F238E27FC236}">
                <a16:creationId xmlns:a16="http://schemas.microsoft.com/office/drawing/2014/main" id="{3288DC63-E9E7-4CF6-8A4D-2D673EBC0757}"/>
              </a:ext>
            </a:extLst>
          </p:cNvPr>
          <p:cNvSpPr/>
          <p:nvPr/>
        </p:nvSpPr>
        <p:spPr>
          <a:xfrm>
            <a:off x="1388706" y="4815154"/>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Seta: Para a Direita 19">
            <a:extLst>
              <a:ext uri="{FF2B5EF4-FFF2-40B4-BE49-F238E27FC236}">
                <a16:creationId xmlns:a16="http://schemas.microsoft.com/office/drawing/2014/main" id="{358D35E5-DAC6-4B77-ADA7-DB038A4439AD}"/>
              </a:ext>
            </a:extLst>
          </p:cNvPr>
          <p:cNvSpPr/>
          <p:nvPr/>
        </p:nvSpPr>
        <p:spPr>
          <a:xfrm>
            <a:off x="1388706" y="5247777"/>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Seta: Para a Direita 20">
            <a:extLst>
              <a:ext uri="{FF2B5EF4-FFF2-40B4-BE49-F238E27FC236}">
                <a16:creationId xmlns:a16="http://schemas.microsoft.com/office/drawing/2014/main" id="{D6239BF7-B269-468F-9E9A-CC1B5877FFE4}"/>
              </a:ext>
            </a:extLst>
          </p:cNvPr>
          <p:cNvSpPr/>
          <p:nvPr/>
        </p:nvSpPr>
        <p:spPr>
          <a:xfrm>
            <a:off x="1399540" y="5724303"/>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Seta: Para a Direita 21">
            <a:extLst>
              <a:ext uri="{FF2B5EF4-FFF2-40B4-BE49-F238E27FC236}">
                <a16:creationId xmlns:a16="http://schemas.microsoft.com/office/drawing/2014/main" id="{8478C2F2-3079-4594-BD9E-8E86FF252489}"/>
              </a:ext>
            </a:extLst>
          </p:cNvPr>
          <p:cNvSpPr/>
          <p:nvPr/>
        </p:nvSpPr>
        <p:spPr>
          <a:xfrm>
            <a:off x="1388706" y="6129023"/>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Seta: Para a Direita 22">
            <a:extLst>
              <a:ext uri="{FF2B5EF4-FFF2-40B4-BE49-F238E27FC236}">
                <a16:creationId xmlns:a16="http://schemas.microsoft.com/office/drawing/2014/main" id="{B95D5D8D-9670-49B4-90AE-6BA1630A7681}"/>
              </a:ext>
            </a:extLst>
          </p:cNvPr>
          <p:cNvSpPr/>
          <p:nvPr/>
        </p:nvSpPr>
        <p:spPr>
          <a:xfrm>
            <a:off x="1388706" y="6542938"/>
            <a:ext cx="429932"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7" name="Imagem 26" descr="Logo_ESOM.JPG">
            <a:extLst>
              <a:ext uri="{FF2B5EF4-FFF2-40B4-BE49-F238E27FC236}">
                <a16:creationId xmlns:a16="http://schemas.microsoft.com/office/drawing/2014/main" id="{3F5C987E-EBD0-4D89-9A08-94F68D81F61F}"/>
              </a:ext>
            </a:extLst>
          </p:cNvPr>
          <p:cNvPicPr>
            <a:picLocks noChangeAspect="1"/>
          </p:cNvPicPr>
          <p:nvPr/>
        </p:nvPicPr>
        <p:blipFill>
          <a:blip r:embed="rId3" cstate="print">
            <a:clrChange>
              <a:clrFrom>
                <a:srgbClr val="FFFFFF"/>
              </a:clrFrom>
              <a:clrTo>
                <a:srgbClr val="FFFFFF">
                  <a:alpha val="0"/>
                </a:srgbClr>
              </a:clrTo>
            </a:clrChange>
            <a:lum bright="-10000" contrast="10000"/>
          </a:blip>
          <a:srcRect l="8265" r="9836"/>
          <a:stretch>
            <a:fillRect/>
          </a:stretch>
        </p:blipFill>
        <p:spPr>
          <a:xfrm>
            <a:off x="-115494" y="-139011"/>
            <a:ext cx="5157050" cy="2777178"/>
          </a:xfrm>
          <a:prstGeom prst="rect">
            <a:avLst/>
          </a:prstGeom>
          <a:noFill/>
        </p:spPr>
      </p:pic>
      <p:sp>
        <p:nvSpPr>
          <p:cNvPr id="28" name="CaixaDeTexto 27">
            <a:extLst>
              <a:ext uri="{FF2B5EF4-FFF2-40B4-BE49-F238E27FC236}">
                <a16:creationId xmlns:a16="http://schemas.microsoft.com/office/drawing/2014/main" id="{7B76B9AA-0A02-42E6-AFF1-4F64B203ABCF}"/>
              </a:ext>
            </a:extLst>
          </p:cNvPr>
          <p:cNvSpPr txBox="1"/>
          <p:nvPr/>
        </p:nvSpPr>
        <p:spPr>
          <a:xfrm>
            <a:off x="5267962" y="657258"/>
            <a:ext cx="7010400" cy="523220"/>
          </a:xfrm>
          <a:prstGeom prst="rect">
            <a:avLst/>
          </a:prstGeom>
          <a:noFill/>
        </p:spPr>
        <p:txBody>
          <a:bodyPr wrap="square" rtlCol="0">
            <a:spAutoFit/>
          </a:bodyPr>
          <a:lstStyle/>
          <a:p>
            <a:r>
              <a:rPr lang="pt-PT" sz="2800" dirty="0">
                <a:solidFill>
                  <a:schemeClr val="bg1"/>
                </a:solidFill>
              </a:rPr>
              <a:t>RESULTADOS DE 11 ANOS DE INTERVENÇÃO</a:t>
            </a:r>
          </a:p>
        </p:txBody>
      </p:sp>
    </p:spTree>
    <p:extLst>
      <p:ext uri="{BB962C8B-B14F-4D97-AF65-F5344CB8AC3E}">
        <p14:creationId xmlns:p14="http://schemas.microsoft.com/office/powerpoint/2010/main" val="425930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3BAB358-C7EE-4994-858F-3D3C0233947A}"/>
              </a:ext>
            </a:extLst>
          </p:cNvPr>
          <p:cNvPicPr>
            <a:picLocks noChangeAspect="1"/>
          </p:cNvPicPr>
          <p:nvPr/>
        </p:nvPicPr>
        <p:blipFill>
          <a:blip r:embed="rId2"/>
          <a:stretch>
            <a:fillRect/>
          </a:stretch>
        </p:blipFill>
        <p:spPr>
          <a:xfrm>
            <a:off x="1136836" y="1211225"/>
            <a:ext cx="11055164" cy="4122655"/>
          </a:xfrm>
          <a:prstGeom prst="rect">
            <a:avLst/>
          </a:prstGeom>
        </p:spPr>
      </p:pic>
      <p:sp>
        <p:nvSpPr>
          <p:cNvPr id="5" name="Retângulo 4">
            <a:extLst>
              <a:ext uri="{FF2B5EF4-FFF2-40B4-BE49-F238E27FC236}">
                <a16:creationId xmlns:a16="http://schemas.microsoft.com/office/drawing/2014/main" id="{7CA3E723-DAD1-4C8C-932C-745EA3AAA86C}"/>
              </a:ext>
            </a:extLst>
          </p:cNvPr>
          <p:cNvSpPr/>
          <p:nvPr/>
        </p:nvSpPr>
        <p:spPr>
          <a:xfrm>
            <a:off x="579337" y="212260"/>
            <a:ext cx="8814045" cy="646331"/>
          </a:xfrm>
          <a:prstGeom prst="rect">
            <a:avLst/>
          </a:prstGeom>
        </p:spPr>
        <p:txBody>
          <a:bodyPr wrap="square">
            <a:spAutoFit/>
          </a:bodyPr>
          <a:lstStyle/>
          <a:p>
            <a:r>
              <a:rPr lang="pt-PT" dirty="0"/>
              <a:t>Palavras utilizadas pelos alunos da E2OM para descrever o seu percurso na escola (Relatório de avaliação de impacto, COATL e Universidade Católica, Julho de 2019)</a:t>
            </a:r>
          </a:p>
        </p:txBody>
      </p:sp>
      <p:pic>
        <p:nvPicPr>
          <p:cNvPr id="6" name="Imagem 5">
            <a:extLst>
              <a:ext uri="{FF2B5EF4-FFF2-40B4-BE49-F238E27FC236}">
                <a16:creationId xmlns:a16="http://schemas.microsoft.com/office/drawing/2014/main" id="{B4059DAA-9AB4-4961-9D75-98FD68C6A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6871"/>
            <a:ext cx="4141694" cy="2761129"/>
          </a:xfrm>
          <a:prstGeom prst="rect">
            <a:avLst/>
          </a:prstGeom>
        </p:spPr>
      </p:pic>
    </p:spTree>
    <p:extLst>
      <p:ext uri="{BB962C8B-B14F-4D97-AF65-F5344CB8AC3E}">
        <p14:creationId xmlns:p14="http://schemas.microsoft.com/office/powerpoint/2010/main" val="1040214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a:extLst>
              <a:ext uri="{FF2B5EF4-FFF2-40B4-BE49-F238E27FC236}">
                <a16:creationId xmlns:a16="http://schemas.microsoft.com/office/drawing/2014/main" id="{81B5C7DB-8BCE-476A-B617-CE192614136A}"/>
              </a:ext>
            </a:extLst>
          </p:cNvPr>
          <p:cNvSpPr txBox="1">
            <a:spLocks noChangeArrowheads="1"/>
          </p:cNvSpPr>
          <p:nvPr/>
        </p:nvSpPr>
        <p:spPr bwMode="auto">
          <a:xfrm>
            <a:off x="1772912" y="919158"/>
            <a:ext cx="88201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9pPr>
          </a:lstStyle>
          <a:p>
            <a:pPr algn="just">
              <a:lnSpc>
                <a:spcPct val="150000"/>
              </a:lnSpc>
              <a:spcBef>
                <a:spcPct val="0"/>
              </a:spcBef>
              <a:buClrTx/>
              <a:buSzTx/>
              <a:buFontTx/>
              <a:buNone/>
            </a:pPr>
            <a:endParaRPr lang="pt-PT" altLang="pt-PT" sz="1600">
              <a:solidFill>
                <a:schemeClr val="bg1"/>
              </a:solidFill>
              <a:cs typeface="Lucida Sans Unicode" panose="020B0602030504020204" pitchFamily="34" charset="0"/>
            </a:endParaRPr>
          </a:p>
          <a:p>
            <a:pPr algn="just">
              <a:spcBef>
                <a:spcPct val="0"/>
              </a:spcBef>
              <a:buClrTx/>
              <a:buSzTx/>
              <a:buFontTx/>
              <a:buNone/>
            </a:pPr>
            <a:r>
              <a:rPr lang="en-US" altLang="pt-PT" sz="1600">
                <a:solidFill>
                  <a:schemeClr val="bg1"/>
                </a:solidFill>
                <a:cs typeface="Lucida Sans Unicode" panose="020B0602030504020204" pitchFamily="34" charset="0"/>
              </a:rPr>
              <a:t> </a:t>
            </a:r>
          </a:p>
        </p:txBody>
      </p:sp>
      <p:sp>
        <p:nvSpPr>
          <p:cNvPr id="19" name="CaixaDeTexto 6">
            <a:extLst>
              <a:ext uri="{FF2B5EF4-FFF2-40B4-BE49-F238E27FC236}">
                <a16:creationId xmlns:a16="http://schemas.microsoft.com/office/drawing/2014/main" id="{3B400CA1-3F88-4462-9079-514DF5A25FE5}"/>
              </a:ext>
            </a:extLst>
          </p:cNvPr>
          <p:cNvSpPr txBox="1"/>
          <p:nvPr/>
        </p:nvSpPr>
        <p:spPr>
          <a:xfrm>
            <a:off x="2108200" y="1422175"/>
            <a:ext cx="7144289" cy="707886"/>
          </a:xfrm>
          <a:prstGeom prst="rect">
            <a:avLst/>
          </a:prstGeom>
          <a:noFill/>
        </p:spPr>
        <p:txBody>
          <a:bodyPr wrap="square">
            <a:spAutoFit/>
          </a:bodyPr>
          <a:lstStyle/>
          <a:p>
            <a:pPr>
              <a:defRPr/>
            </a:pPr>
            <a:r>
              <a:rPr lang="pt-PT" sz="2000" b="1" dirty="0">
                <a:solidFill>
                  <a:schemeClr val="tx2">
                    <a:lumMod val="25000"/>
                  </a:schemeClr>
                </a:solidFill>
              </a:rPr>
              <a:t>1º passo:</a:t>
            </a:r>
          </a:p>
          <a:p>
            <a:pPr>
              <a:defRPr/>
            </a:pPr>
            <a:r>
              <a:rPr lang="pt-PT" sz="2000" b="1" dirty="0">
                <a:solidFill>
                  <a:schemeClr val="tx2">
                    <a:lumMod val="25000"/>
                  </a:schemeClr>
                </a:solidFill>
              </a:rPr>
              <a:t>Proposta de Política Pública RAP    </a:t>
            </a:r>
            <a:r>
              <a:rPr lang="pt-PT" sz="1400" b="1" dirty="0">
                <a:solidFill>
                  <a:schemeClr val="tx2">
                    <a:lumMod val="25000"/>
                  </a:schemeClr>
                </a:solidFill>
              </a:rPr>
              <a:t>(</a:t>
            </a:r>
            <a:r>
              <a:rPr lang="pt-PT" sz="1600" b="1" dirty="0">
                <a:solidFill>
                  <a:schemeClr val="tx2">
                    <a:lumMod val="25000"/>
                  </a:schemeClr>
                </a:solidFill>
              </a:rPr>
              <a:t>R</a:t>
            </a:r>
            <a:r>
              <a:rPr lang="pt-PT" sz="1200" b="1" dirty="0">
                <a:solidFill>
                  <a:schemeClr val="tx2">
                    <a:lumMod val="25000"/>
                  </a:schemeClr>
                </a:solidFill>
              </a:rPr>
              <a:t>edução do </a:t>
            </a:r>
            <a:r>
              <a:rPr lang="pt-PT" sz="1600" b="1" dirty="0">
                <a:solidFill>
                  <a:schemeClr val="tx2">
                    <a:lumMod val="25000"/>
                  </a:schemeClr>
                </a:solidFill>
              </a:rPr>
              <a:t>A</a:t>
            </a:r>
            <a:r>
              <a:rPr lang="pt-PT" sz="1200" b="1" dirty="0">
                <a:solidFill>
                  <a:schemeClr val="tx2">
                    <a:lumMod val="25000"/>
                  </a:schemeClr>
                </a:solidFill>
              </a:rPr>
              <a:t>bandono </a:t>
            </a:r>
            <a:r>
              <a:rPr lang="pt-PT" sz="1600" b="1" dirty="0">
                <a:solidFill>
                  <a:schemeClr val="tx2">
                    <a:lumMod val="25000"/>
                  </a:schemeClr>
                </a:solidFill>
              </a:rPr>
              <a:t>P</a:t>
            </a:r>
            <a:r>
              <a:rPr lang="pt-PT" sz="1200" b="1" dirty="0">
                <a:solidFill>
                  <a:schemeClr val="tx2">
                    <a:lumMod val="25000"/>
                  </a:schemeClr>
                </a:solidFill>
              </a:rPr>
              <a:t>recoce</a:t>
            </a:r>
            <a:r>
              <a:rPr lang="pt-PT" sz="1400" b="1" dirty="0">
                <a:solidFill>
                  <a:schemeClr val="tx2">
                    <a:lumMod val="25000"/>
                  </a:schemeClr>
                </a:solidFill>
              </a:rPr>
              <a:t>)</a:t>
            </a:r>
            <a:endParaRPr lang="en-US" sz="1400" b="1" dirty="0">
              <a:solidFill>
                <a:schemeClr val="tx2">
                  <a:lumMod val="25000"/>
                </a:schemeClr>
              </a:solidFill>
            </a:endParaRPr>
          </a:p>
        </p:txBody>
      </p:sp>
      <p:pic>
        <p:nvPicPr>
          <p:cNvPr id="64516" name="Picture 7" descr="https://scontent-mad1-1.xx.fbcdn.net/t31.0-8/980513_10207646812161378_3513372662168820885_o.jpg">
            <a:extLst>
              <a:ext uri="{FF2B5EF4-FFF2-40B4-BE49-F238E27FC236}">
                <a16:creationId xmlns:a16="http://schemas.microsoft.com/office/drawing/2014/main" id="{511E5AD3-ABD8-4369-9731-684506096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3593" y="3971811"/>
            <a:ext cx="2355787" cy="17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a:extLst>
              <a:ext uri="{FF2B5EF4-FFF2-40B4-BE49-F238E27FC236}">
                <a16:creationId xmlns:a16="http://schemas.microsoft.com/office/drawing/2014/main" id="{642493F6-1E92-4E03-A9AC-E3CF0479F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76658"/>
            <a:ext cx="2033588"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descr="https://scontent-mad1-1.xx.fbcdn.net/hphotos-xap1/t31.0-8/q84/s960x960/12719251_986653714759557_8000020542194037025_o.jpg">
            <a:extLst>
              <a:ext uri="{FF2B5EF4-FFF2-40B4-BE49-F238E27FC236}">
                <a16:creationId xmlns:a16="http://schemas.microsoft.com/office/drawing/2014/main" id="{BF55F11A-4921-4B7F-87CA-D0DD69120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798"/>
            <a:ext cx="20208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5">
            <a:extLst>
              <a:ext uri="{FF2B5EF4-FFF2-40B4-BE49-F238E27FC236}">
                <a16:creationId xmlns:a16="http://schemas.microsoft.com/office/drawing/2014/main" id="{6746F2C3-6D14-4BC0-B468-97D051DFF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888" y="5504711"/>
            <a:ext cx="10189480" cy="135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ixaDeTexto 20">
            <a:extLst>
              <a:ext uri="{FF2B5EF4-FFF2-40B4-BE49-F238E27FC236}">
                <a16:creationId xmlns:a16="http://schemas.microsoft.com/office/drawing/2014/main" id="{E474D645-6A9F-48AF-A775-44ADD4E7F67C}"/>
              </a:ext>
            </a:extLst>
          </p:cNvPr>
          <p:cNvSpPr txBox="1"/>
          <p:nvPr/>
        </p:nvSpPr>
        <p:spPr>
          <a:xfrm>
            <a:off x="5797456" y="4278860"/>
            <a:ext cx="3681824" cy="369332"/>
          </a:xfrm>
          <a:prstGeom prst="rect">
            <a:avLst/>
          </a:prstGeom>
          <a:noFill/>
        </p:spPr>
        <p:txBody>
          <a:bodyPr wrap="square">
            <a:spAutoFit/>
          </a:bodyPr>
          <a:lstStyle/>
          <a:p>
            <a:pPr>
              <a:defRPr/>
            </a:pPr>
            <a:r>
              <a:rPr lang="pt-PT" dirty="0">
                <a:solidFill>
                  <a:schemeClr val="accent1"/>
                </a:solidFill>
              </a:rPr>
              <a:t>Documento em subscrição pública</a:t>
            </a:r>
            <a:endParaRPr lang="pt-PT" dirty="0">
              <a:solidFill>
                <a:schemeClr val="accent1"/>
              </a:solidFill>
              <a:effectLst>
                <a:outerShdw blurRad="38100" dist="38100" dir="2700000" algn="tl">
                  <a:srgbClr val="000000">
                    <a:alpha val="43137"/>
                  </a:srgbClr>
                </a:outerShdw>
              </a:effectLst>
            </a:endParaRPr>
          </a:p>
        </p:txBody>
      </p:sp>
      <p:pic>
        <p:nvPicPr>
          <p:cNvPr id="64521" name="Picture 9" descr="C:\Users\ESOM\AppData\Local\Microsoft\Windows\Temporary Internet Files\Content.IE5\OY6TVU5G\arrow_process[1].png">
            <a:extLst>
              <a:ext uri="{FF2B5EF4-FFF2-40B4-BE49-F238E27FC236}">
                <a16:creationId xmlns:a16="http://schemas.microsoft.com/office/drawing/2014/main" id="{862EA26C-57A8-468B-ADB9-961C990385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2437" y="4851370"/>
            <a:ext cx="20002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CaixaDeTexto 26">
            <a:extLst>
              <a:ext uri="{FF2B5EF4-FFF2-40B4-BE49-F238E27FC236}">
                <a16:creationId xmlns:a16="http://schemas.microsoft.com/office/drawing/2014/main" id="{4416B5DB-3442-49B8-BEF3-CC3CF649833B}"/>
              </a:ext>
            </a:extLst>
          </p:cNvPr>
          <p:cNvSpPr txBox="1">
            <a:spLocks noChangeArrowheads="1"/>
          </p:cNvSpPr>
          <p:nvPr/>
        </p:nvSpPr>
        <p:spPr bwMode="auto">
          <a:xfrm>
            <a:off x="2108200" y="2013634"/>
            <a:ext cx="7768014" cy="226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lnSpc>
                <a:spcPct val="150000"/>
              </a:lnSpc>
              <a:spcBef>
                <a:spcPct val="0"/>
              </a:spcBef>
              <a:buClrTx/>
              <a:buSzTx/>
              <a:buNone/>
            </a:pPr>
            <a:r>
              <a:rPr lang="pt-PT" sz="1600" dirty="0"/>
              <a:t>A “Estratégia RAP”, proposta de política pública para a redução do abandono precoce, propõe a unificação de esforços, desenvolvendo um conjunto articulado e consistente de medidas de prevenção, de intervenção e de compensação, valorizando o que já existe e adicionando outras medidas que têm vindo a ser reclamadas pelos atores locais, designadamente as </a:t>
            </a:r>
            <a:r>
              <a:rPr lang="pt-PT" sz="1600" b="1" dirty="0"/>
              <a:t>Escolas de Segunda Oportunidade</a:t>
            </a:r>
            <a:r>
              <a:rPr lang="pt-PT" sz="1600" dirty="0"/>
              <a:t>.</a:t>
            </a:r>
            <a:endParaRPr lang="pt-PT" altLang="pt-PT" sz="1600" dirty="0">
              <a:latin typeface="Arial" panose="020B0604020202020204" pitchFamily="34" charset="0"/>
            </a:endParaRPr>
          </a:p>
        </p:txBody>
      </p:sp>
      <p:sp>
        <p:nvSpPr>
          <p:cNvPr id="2" name="Retângulo 1">
            <a:extLst>
              <a:ext uri="{FF2B5EF4-FFF2-40B4-BE49-F238E27FC236}">
                <a16:creationId xmlns:a16="http://schemas.microsoft.com/office/drawing/2014/main" id="{6C822BDF-7CA9-4940-9116-CF7F0AB05F87}"/>
              </a:ext>
            </a:extLst>
          </p:cNvPr>
          <p:cNvSpPr/>
          <p:nvPr/>
        </p:nvSpPr>
        <p:spPr>
          <a:xfrm>
            <a:off x="184094" y="157719"/>
            <a:ext cx="11916466" cy="1138773"/>
          </a:xfrm>
          <a:prstGeom prst="rect">
            <a:avLst/>
          </a:prstGeom>
        </p:spPr>
        <p:txBody>
          <a:bodyPr wrap="square">
            <a:spAutoFit/>
          </a:bodyPr>
          <a:lstStyle/>
          <a:p>
            <a:r>
              <a:rPr lang="pt-PT" dirty="0"/>
              <a:t>Uma iniciativa  social fundadora de uma nova política pública para a redução do abandono</a:t>
            </a:r>
          </a:p>
          <a:p>
            <a:r>
              <a:rPr lang="pt-PT" dirty="0"/>
              <a:t>precoce e a qualificação dos JOVENS.</a:t>
            </a:r>
          </a:p>
          <a:p>
            <a:endParaRPr lang="pt-PT" sz="1400" dirty="0">
              <a:solidFill>
                <a:schemeClr val="bg1"/>
              </a:solidFill>
            </a:endParaRPr>
          </a:p>
          <a:p>
            <a:r>
              <a:rPr lang="pt-PT" dirty="0"/>
              <a:t>                             PRINCIPAIS  ETAPAS:</a:t>
            </a:r>
          </a:p>
        </p:txBody>
      </p:sp>
    </p:spTree>
    <p:extLst>
      <p:ext uri="{BB962C8B-B14F-4D97-AF65-F5344CB8AC3E}">
        <p14:creationId xmlns:p14="http://schemas.microsoft.com/office/powerpoint/2010/main" val="250302615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050FCBF-75C7-4BEE-94B7-28A79C6E1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33" y="1544020"/>
            <a:ext cx="9065158" cy="4314122"/>
          </a:xfrm>
          <a:prstGeom prst="rect">
            <a:avLst/>
          </a:prstGeom>
        </p:spPr>
      </p:pic>
      <p:sp>
        <p:nvSpPr>
          <p:cNvPr id="4" name="Retângulo 3">
            <a:extLst>
              <a:ext uri="{FF2B5EF4-FFF2-40B4-BE49-F238E27FC236}">
                <a16:creationId xmlns:a16="http://schemas.microsoft.com/office/drawing/2014/main" id="{06EB6081-E60F-4E73-ABC3-12E91AAE3BCF}"/>
              </a:ext>
            </a:extLst>
          </p:cNvPr>
          <p:cNvSpPr/>
          <p:nvPr/>
        </p:nvSpPr>
        <p:spPr>
          <a:xfrm>
            <a:off x="218441" y="192409"/>
            <a:ext cx="9035142" cy="1477328"/>
          </a:xfrm>
          <a:prstGeom prst="rect">
            <a:avLst/>
          </a:prstGeom>
        </p:spPr>
        <p:txBody>
          <a:bodyPr wrap="square">
            <a:spAutoFit/>
          </a:bodyPr>
          <a:lstStyle/>
          <a:p>
            <a:r>
              <a:rPr lang="pt-PT" b="1" dirty="0">
                <a:solidFill>
                  <a:schemeClr val="tx2">
                    <a:lumMod val="25000"/>
                  </a:schemeClr>
                </a:solidFill>
              </a:rPr>
              <a:t>2º passo:</a:t>
            </a:r>
            <a:endParaRPr lang="pt-PT" dirty="0"/>
          </a:p>
          <a:p>
            <a:r>
              <a:rPr lang="pt-PT" dirty="0"/>
              <a:t>27 de junho de 2017! O governo anuncia a intenção de integrar as Escolas de Segunda Oportunidade no sistema público de educação. Os jovens em abandono precoce são bem-vindos à educação pública! Reconhecendo o sucesso da experiência da Escola de Segunda Oportunidade de Matosinhos, com o apoio dos seus parceiros.</a:t>
            </a:r>
          </a:p>
        </p:txBody>
      </p:sp>
      <p:pic>
        <p:nvPicPr>
          <p:cNvPr id="6" name="Imagem 5">
            <a:extLst>
              <a:ext uri="{FF2B5EF4-FFF2-40B4-BE49-F238E27FC236}">
                <a16:creationId xmlns:a16="http://schemas.microsoft.com/office/drawing/2014/main" id="{14565AE6-BDB7-4438-A651-3C45387BB2CD}"/>
              </a:ext>
            </a:extLst>
          </p:cNvPr>
          <p:cNvPicPr>
            <a:picLocks noChangeAspect="1"/>
          </p:cNvPicPr>
          <p:nvPr/>
        </p:nvPicPr>
        <p:blipFill>
          <a:blip r:embed="rId3"/>
          <a:stretch>
            <a:fillRect/>
          </a:stretch>
        </p:blipFill>
        <p:spPr>
          <a:xfrm>
            <a:off x="9119610" y="-35137"/>
            <a:ext cx="3072390" cy="2907624"/>
          </a:xfrm>
          <a:prstGeom prst="rect">
            <a:avLst/>
          </a:prstGeom>
        </p:spPr>
      </p:pic>
      <p:pic>
        <p:nvPicPr>
          <p:cNvPr id="7" name="Imagem 6">
            <a:extLst>
              <a:ext uri="{FF2B5EF4-FFF2-40B4-BE49-F238E27FC236}">
                <a16:creationId xmlns:a16="http://schemas.microsoft.com/office/drawing/2014/main" id="{3C0547D2-142C-4E36-A653-8137D53BA057}"/>
              </a:ext>
            </a:extLst>
          </p:cNvPr>
          <p:cNvPicPr>
            <a:picLocks noChangeAspect="1"/>
          </p:cNvPicPr>
          <p:nvPr/>
        </p:nvPicPr>
        <p:blipFill>
          <a:blip r:embed="rId4"/>
          <a:stretch>
            <a:fillRect/>
          </a:stretch>
        </p:blipFill>
        <p:spPr>
          <a:xfrm>
            <a:off x="8455786" y="2997099"/>
            <a:ext cx="3778448" cy="3686390"/>
          </a:xfrm>
          <a:prstGeom prst="rect">
            <a:avLst/>
          </a:prstGeom>
        </p:spPr>
      </p:pic>
      <p:pic>
        <p:nvPicPr>
          <p:cNvPr id="9" name="Imagem 8">
            <a:extLst>
              <a:ext uri="{FF2B5EF4-FFF2-40B4-BE49-F238E27FC236}">
                <a16:creationId xmlns:a16="http://schemas.microsoft.com/office/drawing/2014/main" id="{BF0AC7D9-F5C0-43A0-A837-39590EB51898}"/>
              </a:ext>
            </a:extLst>
          </p:cNvPr>
          <p:cNvPicPr>
            <a:picLocks noChangeAspect="1"/>
          </p:cNvPicPr>
          <p:nvPr/>
        </p:nvPicPr>
        <p:blipFill>
          <a:blip r:embed="rId5"/>
          <a:stretch>
            <a:fillRect/>
          </a:stretch>
        </p:blipFill>
        <p:spPr>
          <a:xfrm>
            <a:off x="8576759" y="6069192"/>
            <a:ext cx="3615241" cy="731583"/>
          </a:xfrm>
          <a:prstGeom prst="rect">
            <a:avLst/>
          </a:prstGeom>
        </p:spPr>
      </p:pic>
      <p:pic>
        <p:nvPicPr>
          <p:cNvPr id="10" name="Imagem 9">
            <a:extLst>
              <a:ext uri="{FF2B5EF4-FFF2-40B4-BE49-F238E27FC236}">
                <a16:creationId xmlns:a16="http://schemas.microsoft.com/office/drawing/2014/main" id="{D48020BF-3EF5-46DC-8E6B-0E2B8AF5F1BD}"/>
              </a:ext>
            </a:extLst>
          </p:cNvPr>
          <p:cNvPicPr>
            <a:picLocks noChangeAspect="1"/>
          </p:cNvPicPr>
          <p:nvPr/>
        </p:nvPicPr>
        <p:blipFill rotWithShape="1">
          <a:blip r:embed="rId6"/>
          <a:srcRect b="64361"/>
          <a:stretch/>
        </p:blipFill>
        <p:spPr>
          <a:xfrm>
            <a:off x="-24551" y="5308837"/>
            <a:ext cx="7584081" cy="1549163"/>
          </a:xfrm>
          <a:prstGeom prst="rect">
            <a:avLst/>
          </a:prstGeom>
        </p:spPr>
      </p:pic>
      <p:pic>
        <p:nvPicPr>
          <p:cNvPr id="8" name="Imagem 7">
            <a:extLst>
              <a:ext uri="{FF2B5EF4-FFF2-40B4-BE49-F238E27FC236}">
                <a16:creationId xmlns:a16="http://schemas.microsoft.com/office/drawing/2014/main" id="{E3F3CDC5-0315-4996-B5A0-46EFCE816B69}"/>
              </a:ext>
            </a:extLst>
          </p:cNvPr>
          <p:cNvPicPr>
            <a:picLocks noChangeAspect="1"/>
          </p:cNvPicPr>
          <p:nvPr/>
        </p:nvPicPr>
        <p:blipFill rotWithShape="1">
          <a:blip r:embed="rId7"/>
          <a:srcRect t="11320" b="2130"/>
          <a:stretch/>
        </p:blipFill>
        <p:spPr>
          <a:xfrm>
            <a:off x="3901813" y="4920546"/>
            <a:ext cx="3152814" cy="1875192"/>
          </a:xfrm>
          <a:prstGeom prst="rect">
            <a:avLst/>
          </a:prstGeom>
        </p:spPr>
      </p:pic>
      <p:pic>
        <p:nvPicPr>
          <p:cNvPr id="2" name="Imagem 1">
            <a:extLst>
              <a:ext uri="{FF2B5EF4-FFF2-40B4-BE49-F238E27FC236}">
                <a16:creationId xmlns:a16="http://schemas.microsoft.com/office/drawing/2014/main" id="{AB43201C-31D7-41FD-BB27-956E2D0FC027}"/>
              </a:ext>
            </a:extLst>
          </p:cNvPr>
          <p:cNvPicPr>
            <a:picLocks noChangeAspect="1"/>
          </p:cNvPicPr>
          <p:nvPr/>
        </p:nvPicPr>
        <p:blipFill>
          <a:blip r:embed="rId8"/>
          <a:stretch>
            <a:fillRect/>
          </a:stretch>
        </p:blipFill>
        <p:spPr>
          <a:xfrm>
            <a:off x="6694740" y="4326299"/>
            <a:ext cx="2482791" cy="2557893"/>
          </a:xfrm>
          <a:prstGeom prst="rect">
            <a:avLst/>
          </a:prstGeom>
        </p:spPr>
      </p:pic>
      <p:pic>
        <p:nvPicPr>
          <p:cNvPr id="5" name="Imagem 4">
            <a:extLst>
              <a:ext uri="{FF2B5EF4-FFF2-40B4-BE49-F238E27FC236}">
                <a16:creationId xmlns:a16="http://schemas.microsoft.com/office/drawing/2014/main" id="{29E8B522-B493-41FB-A82F-BC4A481ACC48}"/>
              </a:ext>
            </a:extLst>
          </p:cNvPr>
          <p:cNvPicPr>
            <a:picLocks noChangeAspect="1"/>
          </p:cNvPicPr>
          <p:nvPr/>
        </p:nvPicPr>
        <p:blipFill rotWithShape="1">
          <a:blip r:embed="rId9"/>
          <a:srcRect r="7678"/>
          <a:stretch/>
        </p:blipFill>
        <p:spPr>
          <a:xfrm rot="20998371">
            <a:off x="10185426" y="2734031"/>
            <a:ext cx="1794270" cy="2045935"/>
          </a:xfrm>
          <a:prstGeom prst="rect">
            <a:avLst/>
          </a:prstGeom>
        </p:spPr>
      </p:pic>
    </p:spTree>
    <p:extLst>
      <p:ext uri="{BB962C8B-B14F-4D97-AF65-F5344CB8AC3E}">
        <p14:creationId xmlns:p14="http://schemas.microsoft.com/office/powerpoint/2010/main" val="239298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56E8A29-38D6-46F3-BE3C-36A97E6DF008}"/>
              </a:ext>
            </a:extLst>
          </p:cNvPr>
          <p:cNvPicPr>
            <a:picLocks noChangeAspect="1"/>
          </p:cNvPicPr>
          <p:nvPr/>
        </p:nvPicPr>
        <p:blipFill>
          <a:blip r:embed="rId2"/>
          <a:stretch>
            <a:fillRect/>
          </a:stretch>
        </p:blipFill>
        <p:spPr>
          <a:xfrm>
            <a:off x="0" y="0"/>
            <a:ext cx="4849398" cy="6858000"/>
          </a:xfrm>
          <a:prstGeom prst="rect">
            <a:avLst/>
          </a:prstGeom>
        </p:spPr>
      </p:pic>
      <p:sp>
        <p:nvSpPr>
          <p:cNvPr id="9" name="CaixaDeTexto 8">
            <a:extLst>
              <a:ext uri="{FF2B5EF4-FFF2-40B4-BE49-F238E27FC236}">
                <a16:creationId xmlns:a16="http://schemas.microsoft.com/office/drawing/2014/main" id="{016A1D95-BC63-48A9-BEE3-20F75B8C5590}"/>
              </a:ext>
            </a:extLst>
          </p:cNvPr>
          <p:cNvSpPr txBox="1"/>
          <p:nvPr/>
        </p:nvSpPr>
        <p:spPr>
          <a:xfrm>
            <a:off x="4968214" y="1510206"/>
            <a:ext cx="5038126" cy="5293757"/>
          </a:xfrm>
          <a:prstGeom prst="rect">
            <a:avLst/>
          </a:prstGeom>
          <a:noFill/>
        </p:spPr>
        <p:txBody>
          <a:bodyPr wrap="square" rtlCol="0">
            <a:spAutoFit/>
          </a:bodyPr>
          <a:lstStyle/>
          <a:p>
            <a:r>
              <a:rPr lang="pt-PT" altLang="pt-PT" sz="1600" dirty="0">
                <a:latin typeface="Arial" panose="020B0604020202020204" pitchFamily="34" charset="0"/>
              </a:rPr>
              <a:t>O I Encontro Nacional realizou-se no âmbito dos esforços desenvolvidos para construir em Portugal uma </a:t>
            </a:r>
            <a:r>
              <a:rPr lang="pt-PT" altLang="pt-PT" sz="1600" b="1" dirty="0">
                <a:latin typeface="Arial" panose="020B0604020202020204" pitchFamily="34" charset="0"/>
              </a:rPr>
              <a:t>política pública para a redução do abandono precoce </a:t>
            </a:r>
            <a:r>
              <a:rPr lang="pt-PT" altLang="pt-PT" sz="1600" dirty="0">
                <a:latin typeface="Arial" panose="020B0604020202020204" pitchFamily="34" charset="0"/>
              </a:rPr>
              <a:t>dirigida a jovens pouco qualificados. Este trabalho e a experiência da Escola de Segunda Oportunidade de Matosinhos, com a sua validação e reconhecimento nacional e internacional, tem vindo a fazer emergir em todo o país, em municípios vizinhos (Paços de Ferreira, Trofa, Penafiel, Paredes, Valongo, Maia, Porto, Gaia), mas também noutros pontos do país (Braga, Samora Correia, Odemira, Ílhavo, Santa Maria da Feira, Oeiras, Lisboa, Lagoa), iniciativas de educação de segunda oportunidade, que se agora se articulam e ligam em rede.</a:t>
            </a:r>
            <a:br>
              <a:rPr lang="pt-PT" altLang="pt-PT" sz="1600" dirty="0">
                <a:latin typeface="Arial" panose="020B0604020202020204" pitchFamily="34" charset="0"/>
              </a:rPr>
            </a:br>
            <a:br>
              <a:rPr lang="pt-PT" altLang="pt-PT" sz="1600" dirty="0">
                <a:latin typeface="Arial" panose="020B0604020202020204" pitchFamily="34" charset="0"/>
              </a:rPr>
            </a:br>
            <a:r>
              <a:rPr lang="pt-PT" altLang="pt-PT" sz="1600" dirty="0">
                <a:latin typeface="Arial" panose="020B0604020202020204" pitchFamily="34" charset="0"/>
              </a:rPr>
              <a:t>Durante o Encontro foi estabelecida a </a:t>
            </a:r>
          </a:p>
          <a:p>
            <a:endParaRPr lang="pt-PT" altLang="pt-PT" sz="1600" b="1" dirty="0">
              <a:latin typeface="Arial" panose="020B0604020202020204" pitchFamily="34" charset="0"/>
            </a:endParaRPr>
          </a:p>
          <a:p>
            <a:r>
              <a:rPr lang="pt-PT" altLang="pt-PT" sz="1600" b="1" dirty="0">
                <a:latin typeface="Arial" panose="020B0604020202020204" pitchFamily="34" charset="0"/>
              </a:rPr>
              <a:t>E2O PORTUGAL</a:t>
            </a:r>
          </a:p>
          <a:p>
            <a:r>
              <a:rPr lang="pt-PT" altLang="pt-PT" sz="1600" b="1" dirty="0">
                <a:latin typeface="Arial" panose="020B0604020202020204" pitchFamily="34" charset="0"/>
              </a:rPr>
              <a:t>Rede Nacional de Iniciativas de Educação de Segunda Oportunidade </a:t>
            </a:r>
            <a:r>
              <a:rPr lang="pt-PT" altLang="pt-PT" sz="1200" b="1" dirty="0">
                <a:latin typeface="Arial" panose="020B0604020202020204" pitchFamily="34" charset="0"/>
              </a:rPr>
              <a:t>(30 organizações de todo o país)</a:t>
            </a:r>
          </a:p>
          <a:p>
            <a:endParaRPr lang="pt-PT" dirty="0"/>
          </a:p>
        </p:txBody>
      </p:sp>
      <p:sp>
        <p:nvSpPr>
          <p:cNvPr id="11" name="Retângulo 10">
            <a:extLst>
              <a:ext uri="{FF2B5EF4-FFF2-40B4-BE49-F238E27FC236}">
                <a16:creationId xmlns:a16="http://schemas.microsoft.com/office/drawing/2014/main" id="{7B04D777-6668-432E-9FE2-02C7530784F9}"/>
              </a:ext>
            </a:extLst>
          </p:cNvPr>
          <p:cNvSpPr/>
          <p:nvPr/>
        </p:nvSpPr>
        <p:spPr>
          <a:xfrm>
            <a:off x="4968214" y="234811"/>
            <a:ext cx="4608080" cy="1200329"/>
          </a:xfrm>
          <a:prstGeom prst="rect">
            <a:avLst/>
          </a:prstGeom>
        </p:spPr>
        <p:txBody>
          <a:bodyPr wrap="square">
            <a:spAutoFit/>
          </a:bodyPr>
          <a:lstStyle/>
          <a:p>
            <a:r>
              <a:rPr lang="pt-PT" altLang="pt-PT" b="1" dirty="0">
                <a:latin typeface="Arial" panose="020B0604020202020204" pitchFamily="34" charset="0"/>
              </a:rPr>
              <a:t>3º passo:</a:t>
            </a:r>
          </a:p>
          <a:p>
            <a:r>
              <a:rPr lang="pt-PT" altLang="pt-PT" b="1" dirty="0">
                <a:latin typeface="Arial" panose="020B0604020202020204" pitchFamily="34" charset="0"/>
              </a:rPr>
              <a:t>Encontro Nacional de Iniciativas</a:t>
            </a:r>
          </a:p>
          <a:p>
            <a:r>
              <a:rPr lang="pt-PT" altLang="pt-PT" b="1" dirty="0">
                <a:latin typeface="Arial" panose="020B0604020202020204" pitchFamily="34" charset="0"/>
              </a:rPr>
              <a:t>de Educação de Segunda Oportunidade</a:t>
            </a:r>
          </a:p>
          <a:p>
            <a:r>
              <a:rPr lang="pt-PT" sz="1600" dirty="0">
                <a:latin typeface="Arial" panose="020B0604020202020204" pitchFamily="34" charset="0"/>
              </a:rPr>
              <a:t>Matosinhos, 20 de Abril de 2018</a:t>
            </a:r>
            <a:endParaRPr lang="pt-PT" sz="1600" dirty="0"/>
          </a:p>
        </p:txBody>
      </p:sp>
    </p:spTree>
    <p:extLst>
      <p:ext uri="{BB962C8B-B14F-4D97-AF65-F5344CB8AC3E}">
        <p14:creationId xmlns:p14="http://schemas.microsoft.com/office/powerpoint/2010/main" val="57482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BA09605-7FCF-4DF1-9AB4-343D49387FFB}"/>
              </a:ext>
            </a:extLst>
          </p:cNvPr>
          <p:cNvPicPr>
            <a:picLocks noChangeAspect="1"/>
          </p:cNvPicPr>
          <p:nvPr/>
        </p:nvPicPr>
        <p:blipFill>
          <a:blip r:embed="rId2"/>
          <a:stretch>
            <a:fillRect/>
          </a:stretch>
        </p:blipFill>
        <p:spPr>
          <a:xfrm>
            <a:off x="844995" y="110727"/>
            <a:ext cx="4198734" cy="6747274"/>
          </a:xfrm>
          <a:prstGeom prst="rect">
            <a:avLst/>
          </a:prstGeom>
        </p:spPr>
      </p:pic>
      <p:pic>
        <p:nvPicPr>
          <p:cNvPr id="4" name="Imagem 3">
            <a:extLst>
              <a:ext uri="{FF2B5EF4-FFF2-40B4-BE49-F238E27FC236}">
                <a16:creationId xmlns:a16="http://schemas.microsoft.com/office/drawing/2014/main" id="{31AEE4CE-D6A6-40D1-B8D3-0ED98BA8EABB}"/>
              </a:ext>
            </a:extLst>
          </p:cNvPr>
          <p:cNvPicPr>
            <a:picLocks noChangeAspect="1"/>
          </p:cNvPicPr>
          <p:nvPr/>
        </p:nvPicPr>
        <p:blipFill>
          <a:blip r:embed="rId3"/>
          <a:stretch>
            <a:fillRect/>
          </a:stretch>
        </p:blipFill>
        <p:spPr>
          <a:xfrm>
            <a:off x="5578602" y="1443487"/>
            <a:ext cx="3465929" cy="1803566"/>
          </a:xfrm>
          <a:prstGeom prst="rect">
            <a:avLst/>
          </a:prstGeom>
        </p:spPr>
      </p:pic>
      <p:pic>
        <p:nvPicPr>
          <p:cNvPr id="5" name="Imagem 4">
            <a:extLst>
              <a:ext uri="{FF2B5EF4-FFF2-40B4-BE49-F238E27FC236}">
                <a16:creationId xmlns:a16="http://schemas.microsoft.com/office/drawing/2014/main" id="{4F12D143-C7CB-4E2E-8FA0-269BDEBE1871}"/>
              </a:ext>
            </a:extLst>
          </p:cNvPr>
          <p:cNvPicPr>
            <a:picLocks noChangeAspect="1"/>
          </p:cNvPicPr>
          <p:nvPr/>
        </p:nvPicPr>
        <p:blipFill rotWithShape="1">
          <a:blip r:embed="rId4"/>
          <a:srcRect l="23260" r="29900"/>
          <a:stretch/>
        </p:blipFill>
        <p:spPr>
          <a:xfrm>
            <a:off x="5257089" y="3775613"/>
            <a:ext cx="4284000" cy="2114550"/>
          </a:xfrm>
          <a:prstGeom prst="rect">
            <a:avLst/>
          </a:prstGeom>
        </p:spPr>
      </p:pic>
      <p:sp>
        <p:nvSpPr>
          <p:cNvPr id="2" name="CaixaDeTexto 1">
            <a:extLst>
              <a:ext uri="{FF2B5EF4-FFF2-40B4-BE49-F238E27FC236}">
                <a16:creationId xmlns:a16="http://schemas.microsoft.com/office/drawing/2014/main" id="{A8546CEA-9C30-485B-835B-8DAA892A56DB}"/>
              </a:ext>
            </a:extLst>
          </p:cNvPr>
          <p:cNvSpPr txBox="1"/>
          <p:nvPr/>
        </p:nvSpPr>
        <p:spPr>
          <a:xfrm>
            <a:off x="6081140" y="700340"/>
            <a:ext cx="2635898" cy="400110"/>
          </a:xfrm>
          <a:prstGeom prst="rect">
            <a:avLst/>
          </a:prstGeom>
          <a:noFill/>
        </p:spPr>
        <p:txBody>
          <a:bodyPr wrap="square" rtlCol="0">
            <a:spAutoFit/>
          </a:bodyPr>
          <a:lstStyle/>
          <a:p>
            <a:r>
              <a:rPr lang="pt-PT" sz="2000" dirty="0"/>
              <a:t>6 de Agosto de 2019</a:t>
            </a:r>
          </a:p>
        </p:txBody>
      </p:sp>
    </p:spTree>
    <p:extLst>
      <p:ext uri="{BB962C8B-B14F-4D97-AF65-F5344CB8AC3E}">
        <p14:creationId xmlns:p14="http://schemas.microsoft.com/office/powerpoint/2010/main" val="160498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9CBBE78-7976-4430-AD34-B0EBF2CEF19C}"/>
              </a:ext>
            </a:extLst>
          </p:cNvPr>
          <p:cNvPicPr>
            <a:picLocks noChangeAspect="1"/>
          </p:cNvPicPr>
          <p:nvPr/>
        </p:nvPicPr>
        <p:blipFill rotWithShape="1">
          <a:blip r:embed="rId2"/>
          <a:srcRect t="40505" b="20432"/>
          <a:stretch/>
        </p:blipFill>
        <p:spPr>
          <a:xfrm>
            <a:off x="3530044" y="4602799"/>
            <a:ext cx="8661956" cy="2255201"/>
          </a:xfrm>
          <a:prstGeom prst="rect">
            <a:avLst/>
          </a:prstGeom>
        </p:spPr>
      </p:pic>
      <p:sp>
        <p:nvSpPr>
          <p:cNvPr id="2" name="Retângulo 1">
            <a:extLst>
              <a:ext uri="{FF2B5EF4-FFF2-40B4-BE49-F238E27FC236}">
                <a16:creationId xmlns:a16="http://schemas.microsoft.com/office/drawing/2014/main" id="{C985B159-DB67-4A17-B337-0DB1BD4C6B95}"/>
              </a:ext>
            </a:extLst>
          </p:cNvPr>
          <p:cNvSpPr/>
          <p:nvPr/>
        </p:nvSpPr>
        <p:spPr>
          <a:xfrm>
            <a:off x="209200" y="533272"/>
            <a:ext cx="10171106" cy="5078313"/>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Institucionalização</a:t>
            </a:r>
            <a:r>
              <a:rPr lang="en-US" b="1" dirty="0">
                <a:latin typeface="Arial" panose="020B0604020202020204" pitchFamily="34" charset="0"/>
                <a:cs typeface="Arial" panose="020B0604020202020204" pitchFamily="34" charset="0"/>
              </a:rPr>
              <a:t> da Escola de Segunda </a:t>
            </a:r>
            <a:r>
              <a:rPr lang="en-US" b="1" dirty="0" err="1">
                <a:latin typeface="Arial" panose="020B0604020202020204" pitchFamily="34" charset="0"/>
                <a:cs typeface="Arial" panose="020B0604020202020204" pitchFamily="34" charset="0"/>
              </a:rPr>
              <a:t>Oportunidade</a:t>
            </a:r>
            <a:r>
              <a:rPr lang="en-US" b="1" dirty="0">
                <a:latin typeface="Arial" panose="020B0604020202020204" pitchFamily="34" charset="0"/>
                <a:cs typeface="Arial" panose="020B0604020202020204" pitchFamily="34" charset="0"/>
              </a:rPr>
              <a:t> - </a:t>
            </a:r>
            <a:r>
              <a:rPr lang="pt-PT" dirty="0">
                <a:latin typeface="Arial" panose="020B0604020202020204" pitchFamily="34" charset="0"/>
                <a:cs typeface="Arial" panose="020B0604020202020204" pitchFamily="34" charset="0"/>
              </a:rPr>
              <a:t>Questões-chave</a:t>
            </a:r>
            <a:endParaRPr lang="en-US" b="1"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O público são os jovens APEF. As E2O não são uma alternativa aos percursos regulares;</a:t>
            </a:r>
            <a:br>
              <a:rPr lang="pt-PT"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a:t>
            </a:r>
            <a:r>
              <a:rPr lang="pt-PT" dirty="0"/>
              <a:t>Ações </a:t>
            </a:r>
            <a:r>
              <a:rPr lang="pt-PT" dirty="0" err="1"/>
              <a:t>intersetoriais</a:t>
            </a:r>
            <a:r>
              <a:rPr lang="pt-PT" dirty="0"/>
              <a:t> e interinstitucionais, articulando a educação escolar e a formação profissional e as organizações escolares, económicas, profissionais, associativas, sociais e culturais.</a:t>
            </a:r>
          </a:p>
          <a:p>
            <a:r>
              <a:rPr lang="pt-PT" dirty="0"/>
              <a:t>- Oferta formativa adequada. Não mais do mesmo. Planos Individuais de Formação (PIF), construídos a partir de balanços de competências, promovendo competências de literacia, pessoais, sociais e de cidadania, profissionais e tecnológicas, expressões artísticas e desporto.</a:t>
            </a:r>
          </a:p>
          <a:p>
            <a:r>
              <a:rPr lang="pt-PT" dirty="0"/>
              <a:t>- Avaliação eminentemente formativa; Diplomas e certificados equivalentes aos que lhes correspondem no ensino regular.</a:t>
            </a:r>
          </a:p>
          <a:p>
            <a:r>
              <a:rPr lang="pt-PT" dirty="0">
                <a:latin typeface="Arial" panose="020B0604020202020204" pitchFamily="34" charset="0"/>
                <a:cs typeface="Arial" panose="020B0604020202020204" pitchFamily="34" charset="0"/>
              </a:rPr>
              <a:t>- Recursos humanos adequados – equipa multidisciplinar capaz de promover </a:t>
            </a:r>
            <a:r>
              <a:rPr lang="pt-PT" dirty="0"/>
              <a:t>respostas integradas para os problemas complexos com que se defrontam os jovens em abandono precoce;</a:t>
            </a:r>
            <a:br>
              <a:rPr lang="pt-PT"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Autonomia para garantir seu modo de funcionamento e a sua missão;</a:t>
            </a:r>
            <a:br>
              <a:rPr lang="pt-PT"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Soluções locais, não formato único;</a:t>
            </a:r>
            <a:br>
              <a:rPr lang="pt-PT"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Dinâmica de rede nacional e   </a:t>
            </a:r>
            <a:r>
              <a:rPr lang="pt-PT" dirty="0">
                <a:solidFill>
                  <a:schemeClr val="bg1"/>
                </a:solidFill>
                <a:latin typeface="Arial" panose="020B0604020202020204" pitchFamily="34" charset="0"/>
                <a:cs typeface="Arial" panose="020B0604020202020204" pitchFamily="34" charset="0"/>
              </a:rPr>
              <a:t> transnacional;</a:t>
            </a:r>
          </a:p>
          <a:p>
            <a:r>
              <a:rPr lang="pt-PT" dirty="0">
                <a:latin typeface="Arial" panose="020B0604020202020204" pitchFamily="34" charset="0"/>
                <a:cs typeface="Arial" panose="020B0604020202020204" pitchFamily="34" charset="0"/>
              </a:rPr>
              <a:t>- Sistema de acreditação;</a:t>
            </a:r>
            <a:br>
              <a:rPr lang="pt-PT" dirty="0">
                <a:latin typeface="Arial" panose="020B0604020202020204" pitchFamily="34" charset="0"/>
                <a:cs typeface="Arial" panose="020B0604020202020204" pitchFamily="34" charset="0"/>
              </a:rPr>
            </a:br>
            <a:r>
              <a:rPr lang="pt-PT" dirty="0">
                <a:latin typeface="Arial" panose="020B0604020202020204" pitchFamily="34" charset="0"/>
                <a:cs typeface="Arial" panose="020B0604020202020204" pitchFamily="34" charset="0"/>
              </a:rPr>
              <a:t>- Parte de uma política nacional.</a:t>
            </a:r>
            <a:r>
              <a:rPr lang="pt-PT" dirty="0">
                <a:solidFill>
                  <a:schemeClr val="bg1"/>
                </a:solidFill>
                <a:latin typeface="Arial" panose="020B0604020202020204" pitchFamily="34" charset="0"/>
                <a:cs typeface="Arial" panose="020B0604020202020204" pitchFamily="34" charset="0"/>
              </a:rPr>
              <a:t>.</a:t>
            </a:r>
            <a:endParaRPr lang="pt-PT" dirty="0">
              <a:solidFill>
                <a:schemeClr val="bg1"/>
              </a:solidFill>
            </a:endParaRPr>
          </a:p>
        </p:txBody>
      </p:sp>
      <p:pic>
        <p:nvPicPr>
          <p:cNvPr id="4" name="Picture 5">
            <a:extLst>
              <a:ext uri="{FF2B5EF4-FFF2-40B4-BE49-F238E27FC236}">
                <a16:creationId xmlns:a16="http://schemas.microsoft.com/office/drawing/2014/main" id="{710ED5E5-A34A-4B24-8684-0F2E7CC8A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265" y="5611585"/>
            <a:ext cx="1066807" cy="115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16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583C962-FF48-41B3-BD79-5B4DF3489835}"/>
              </a:ext>
            </a:extLst>
          </p:cNvPr>
          <p:cNvPicPr>
            <a:picLocks noChangeAspect="1"/>
          </p:cNvPicPr>
          <p:nvPr/>
        </p:nvPicPr>
        <p:blipFill>
          <a:blip r:embed="rId2"/>
          <a:stretch>
            <a:fillRect/>
          </a:stretch>
        </p:blipFill>
        <p:spPr>
          <a:xfrm>
            <a:off x="0" y="0"/>
            <a:ext cx="4850606" cy="6858000"/>
          </a:xfrm>
          <a:prstGeom prst="rect">
            <a:avLst/>
          </a:prstGeom>
        </p:spPr>
      </p:pic>
      <p:pic>
        <p:nvPicPr>
          <p:cNvPr id="3" name="Imagem 2">
            <a:extLst>
              <a:ext uri="{FF2B5EF4-FFF2-40B4-BE49-F238E27FC236}">
                <a16:creationId xmlns:a16="http://schemas.microsoft.com/office/drawing/2014/main" id="{AA9826E5-ACDC-4EED-AA05-AAD7D441D2D8}"/>
              </a:ext>
            </a:extLst>
          </p:cNvPr>
          <p:cNvPicPr>
            <a:picLocks noChangeAspect="1"/>
          </p:cNvPicPr>
          <p:nvPr/>
        </p:nvPicPr>
        <p:blipFill>
          <a:blip r:embed="rId3"/>
          <a:stretch>
            <a:fillRect/>
          </a:stretch>
        </p:blipFill>
        <p:spPr>
          <a:xfrm>
            <a:off x="4850606" y="0"/>
            <a:ext cx="4869640" cy="6858000"/>
          </a:xfrm>
          <a:prstGeom prst="rect">
            <a:avLst/>
          </a:prstGeom>
        </p:spPr>
      </p:pic>
      <p:sp>
        <p:nvSpPr>
          <p:cNvPr id="4" name="Retângulo 3">
            <a:extLst>
              <a:ext uri="{FF2B5EF4-FFF2-40B4-BE49-F238E27FC236}">
                <a16:creationId xmlns:a16="http://schemas.microsoft.com/office/drawing/2014/main" id="{35D582B3-AC1B-4CC6-94AA-C9C559B8D058}"/>
              </a:ext>
            </a:extLst>
          </p:cNvPr>
          <p:cNvSpPr/>
          <p:nvPr/>
        </p:nvSpPr>
        <p:spPr>
          <a:xfrm>
            <a:off x="9740839" y="5922220"/>
            <a:ext cx="2390719" cy="461665"/>
          </a:xfrm>
          <a:prstGeom prst="rect">
            <a:avLst/>
          </a:prstGeom>
        </p:spPr>
        <p:txBody>
          <a:bodyPr wrap="none">
            <a:spAutoFit/>
          </a:bodyPr>
          <a:lstStyle/>
          <a:p>
            <a:r>
              <a:rPr lang="pt-PT" sz="2400" b="1" dirty="0"/>
              <a:t>E2O PORTUGAL</a:t>
            </a:r>
          </a:p>
        </p:txBody>
      </p:sp>
      <p:pic>
        <p:nvPicPr>
          <p:cNvPr id="5" name="Imagem 4">
            <a:extLst>
              <a:ext uri="{FF2B5EF4-FFF2-40B4-BE49-F238E27FC236}">
                <a16:creationId xmlns:a16="http://schemas.microsoft.com/office/drawing/2014/main" id="{CCE7E376-5FC5-488A-BFFD-7F277F3F9CEA}"/>
              </a:ext>
            </a:extLst>
          </p:cNvPr>
          <p:cNvPicPr>
            <a:picLocks noChangeAspect="1"/>
          </p:cNvPicPr>
          <p:nvPr/>
        </p:nvPicPr>
        <p:blipFill>
          <a:blip r:embed="rId4"/>
          <a:stretch>
            <a:fillRect/>
          </a:stretch>
        </p:blipFill>
        <p:spPr>
          <a:xfrm>
            <a:off x="9567906" y="0"/>
            <a:ext cx="1337129" cy="1337129"/>
          </a:xfrm>
          <a:prstGeom prst="rect">
            <a:avLst/>
          </a:prstGeom>
        </p:spPr>
      </p:pic>
      <p:pic>
        <p:nvPicPr>
          <p:cNvPr id="6" name="Imagem 5">
            <a:extLst>
              <a:ext uri="{FF2B5EF4-FFF2-40B4-BE49-F238E27FC236}">
                <a16:creationId xmlns:a16="http://schemas.microsoft.com/office/drawing/2014/main" id="{8FF3A210-253B-4A45-BFF0-85C37FBDE57B}"/>
              </a:ext>
            </a:extLst>
          </p:cNvPr>
          <p:cNvPicPr>
            <a:picLocks noChangeAspect="1"/>
          </p:cNvPicPr>
          <p:nvPr/>
        </p:nvPicPr>
        <p:blipFill>
          <a:blip r:embed="rId5"/>
          <a:stretch>
            <a:fillRect/>
          </a:stretch>
        </p:blipFill>
        <p:spPr>
          <a:xfrm>
            <a:off x="10873619" y="16329"/>
            <a:ext cx="1320800" cy="1320800"/>
          </a:xfrm>
          <a:prstGeom prst="rect">
            <a:avLst/>
          </a:prstGeom>
        </p:spPr>
      </p:pic>
      <p:pic>
        <p:nvPicPr>
          <p:cNvPr id="7" name="Imagem 6">
            <a:extLst>
              <a:ext uri="{FF2B5EF4-FFF2-40B4-BE49-F238E27FC236}">
                <a16:creationId xmlns:a16="http://schemas.microsoft.com/office/drawing/2014/main" id="{17135C0C-3D3C-45DD-9271-DD6CC4B4F9B5}"/>
              </a:ext>
            </a:extLst>
          </p:cNvPr>
          <p:cNvPicPr>
            <a:picLocks noChangeAspect="1"/>
          </p:cNvPicPr>
          <p:nvPr/>
        </p:nvPicPr>
        <p:blipFill>
          <a:blip r:embed="rId6"/>
          <a:stretch>
            <a:fillRect/>
          </a:stretch>
        </p:blipFill>
        <p:spPr>
          <a:xfrm>
            <a:off x="9579927" y="1337129"/>
            <a:ext cx="1388035" cy="1450219"/>
          </a:xfrm>
          <a:prstGeom prst="rect">
            <a:avLst/>
          </a:prstGeom>
        </p:spPr>
      </p:pic>
      <p:pic>
        <p:nvPicPr>
          <p:cNvPr id="8" name="Imagem 7">
            <a:extLst>
              <a:ext uri="{FF2B5EF4-FFF2-40B4-BE49-F238E27FC236}">
                <a16:creationId xmlns:a16="http://schemas.microsoft.com/office/drawing/2014/main" id="{57CD8226-85C3-438A-B7CC-40DD547B253A}"/>
              </a:ext>
            </a:extLst>
          </p:cNvPr>
          <p:cNvPicPr>
            <a:picLocks noChangeAspect="1"/>
          </p:cNvPicPr>
          <p:nvPr/>
        </p:nvPicPr>
        <p:blipFill>
          <a:blip r:embed="rId7"/>
          <a:stretch>
            <a:fillRect/>
          </a:stretch>
        </p:blipFill>
        <p:spPr>
          <a:xfrm>
            <a:off x="10970387" y="1334560"/>
            <a:ext cx="1221613" cy="1450219"/>
          </a:xfrm>
          <a:prstGeom prst="rect">
            <a:avLst/>
          </a:prstGeom>
        </p:spPr>
      </p:pic>
      <p:pic>
        <p:nvPicPr>
          <p:cNvPr id="9" name="Imagem 8">
            <a:extLst>
              <a:ext uri="{FF2B5EF4-FFF2-40B4-BE49-F238E27FC236}">
                <a16:creationId xmlns:a16="http://schemas.microsoft.com/office/drawing/2014/main" id="{0B506443-5991-489B-A88C-A359F06463D4}"/>
              </a:ext>
            </a:extLst>
          </p:cNvPr>
          <p:cNvPicPr>
            <a:picLocks noChangeAspect="1"/>
          </p:cNvPicPr>
          <p:nvPr/>
        </p:nvPicPr>
        <p:blipFill>
          <a:blip r:embed="rId8"/>
          <a:stretch>
            <a:fillRect/>
          </a:stretch>
        </p:blipFill>
        <p:spPr>
          <a:xfrm>
            <a:off x="11058264" y="2795504"/>
            <a:ext cx="1133736" cy="1299337"/>
          </a:xfrm>
          <a:prstGeom prst="rect">
            <a:avLst/>
          </a:prstGeom>
        </p:spPr>
      </p:pic>
      <p:pic>
        <p:nvPicPr>
          <p:cNvPr id="10" name="Imagem 9">
            <a:extLst>
              <a:ext uri="{FF2B5EF4-FFF2-40B4-BE49-F238E27FC236}">
                <a16:creationId xmlns:a16="http://schemas.microsoft.com/office/drawing/2014/main" id="{4BDFC01E-F659-4AB4-87F1-5766CF0AA172}"/>
              </a:ext>
            </a:extLst>
          </p:cNvPr>
          <p:cNvPicPr>
            <a:picLocks noChangeAspect="1"/>
          </p:cNvPicPr>
          <p:nvPr/>
        </p:nvPicPr>
        <p:blipFill rotWithShape="1">
          <a:blip r:embed="rId9"/>
          <a:srcRect l="17304" r="21246"/>
          <a:stretch/>
        </p:blipFill>
        <p:spPr>
          <a:xfrm>
            <a:off x="9587188" y="2795504"/>
            <a:ext cx="1419489" cy="1299337"/>
          </a:xfrm>
          <a:prstGeom prst="rect">
            <a:avLst/>
          </a:prstGeom>
        </p:spPr>
      </p:pic>
      <p:pic>
        <p:nvPicPr>
          <p:cNvPr id="11" name="Imagem 10">
            <a:extLst>
              <a:ext uri="{FF2B5EF4-FFF2-40B4-BE49-F238E27FC236}">
                <a16:creationId xmlns:a16="http://schemas.microsoft.com/office/drawing/2014/main" id="{7EF1208A-E6AE-4581-811A-A0DC95E3E221}"/>
              </a:ext>
            </a:extLst>
          </p:cNvPr>
          <p:cNvPicPr>
            <a:picLocks noChangeAspect="1"/>
          </p:cNvPicPr>
          <p:nvPr/>
        </p:nvPicPr>
        <p:blipFill>
          <a:blip r:embed="rId10"/>
          <a:stretch>
            <a:fillRect/>
          </a:stretch>
        </p:blipFill>
        <p:spPr>
          <a:xfrm>
            <a:off x="10911466" y="4082194"/>
            <a:ext cx="1280533" cy="1278535"/>
          </a:xfrm>
          <a:prstGeom prst="rect">
            <a:avLst/>
          </a:prstGeom>
        </p:spPr>
      </p:pic>
      <p:pic>
        <p:nvPicPr>
          <p:cNvPr id="12" name="Imagem 11">
            <a:extLst>
              <a:ext uri="{FF2B5EF4-FFF2-40B4-BE49-F238E27FC236}">
                <a16:creationId xmlns:a16="http://schemas.microsoft.com/office/drawing/2014/main" id="{11C98275-EE31-4C85-87E0-01F2F417EF59}"/>
              </a:ext>
            </a:extLst>
          </p:cNvPr>
          <p:cNvPicPr>
            <a:picLocks noChangeAspect="1"/>
          </p:cNvPicPr>
          <p:nvPr/>
        </p:nvPicPr>
        <p:blipFill>
          <a:blip r:embed="rId11"/>
          <a:stretch>
            <a:fillRect/>
          </a:stretch>
        </p:blipFill>
        <p:spPr>
          <a:xfrm>
            <a:off x="9682898" y="4107428"/>
            <a:ext cx="1253301" cy="1253301"/>
          </a:xfrm>
          <a:prstGeom prst="rect">
            <a:avLst/>
          </a:prstGeom>
        </p:spPr>
      </p:pic>
      <p:sp>
        <p:nvSpPr>
          <p:cNvPr id="13" name="CaixaDeTexto 12">
            <a:extLst>
              <a:ext uri="{FF2B5EF4-FFF2-40B4-BE49-F238E27FC236}">
                <a16:creationId xmlns:a16="http://schemas.microsoft.com/office/drawing/2014/main" id="{8EDEBC42-F708-44FB-8E52-4DC765A7D397}"/>
              </a:ext>
            </a:extLst>
          </p:cNvPr>
          <p:cNvSpPr txBox="1"/>
          <p:nvPr/>
        </p:nvSpPr>
        <p:spPr>
          <a:xfrm>
            <a:off x="8614113" y="2426172"/>
            <a:ext cx="833120" cy="369332"/>
          </a:xfrm>
          <a:prstGeom prst="rect">
            <a:avLst/>
          </a:prstGeom>
          <a:solidFill>
            <a:schemeClr val="bg1"/>
          </a:solidFill>
        </p:spPr>
        <p:txBody>
          <a:bodyPr wrap="square" rtlCol="0">
            <a:spAutoFit/>
          </a:bodyPr>
          <a:lstStyle/>
          <a:p>
            <a:endParaRPr lang="pt-PT" dirty="0"/>
          </a:p>
        </p:txBody>
      </p:sp>
    </p:spTree>
    <p:extLst>
      <p:ext uri="{BB962C8B-B14F-4D97-AF65-F5344CB8AC3E}">
        <p14:creationId xmlns:p14="http://schemas.microsoft.com/office/powerpoint/2010/main" val="3937457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509007E-EE68-42E8-82C6-13B53F784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58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descr="logos.JPG">
            <a:extLst>
              <a:ext uri="{FF2B5EF4-FFF2-40B4-BE49-F238E27FC236}">
                <a16:creationId xmlns:a16="http://schemas.microsoft.com/office/drawing/2014/main" id="{D9A3DB79-EA62-4716-8445-F1C6D8C2B7E2}"/>
              </a:ext>
            </a:extLst>
          </p:cNvPr>
          <p:cNvPicPr>
            <a:picLocks noChangeAspect="1"/>
          </p:cNvPicPr>
          <p:nvPr/>
        </p:nvPicPr>
        <p:blipFill>
          <a:blip r:embed="rId3" cstate="print">
            <a:clrChange>
              <a:clrFrom>
                <a:srgbClr val="FFFFFF"/>
              </a:clrFrom>
              <a:clrTo>
                <a:srgbClr val="FFFFFF">
                  <a:alpha val="0"/>
                </a:srgbClr>
              </a:clrTo>
            </a:clrChange>
          </a:blip>
          <a:srcRect r="64090"/>
          <a:stretch>
            <a:fillRect/>
          </a:stretch>
        </p:blipFill>
        <p:spPr>
          <a:xfrm>
            <a:off x="611387" y="5795853"/>
            <a:ext cx="1274832" cy="945880"/>
          </a:xfrm>
          <a:prstGeom prst="rect">
            <a:avLst/>
          </a:prstGeom>
        </p:spPr>
      </p:pic>
      <p:pic>
        <p:nvPicPr>
          <p:cNvPr id="7" name="Picture 3">
            <a:extLst>
              <a:ext uri="{FF2B5EF4-FFF2-40B4-BE49-F238E27FC236}">
                <a16:creationId xmlns:a16="http://schemas.microsoft.com/office/drawing/2014/main" id="{ED11D082-8D02-49FE-BDBE-464DE2EDF273}"/>
              </a:ext>
            </a:extLst>
          </p:cNvPr>
          <p:cNvPicPr>
            <a:picLocks noChangeAspect="1" noChangeArrowheads="1"/>
          </p:cNvPicPr>
          <p:nvPr/>
        </p:nvPicPr>
        <p:blipFill>
          <a:blip r:embed="rId4" cstate="print">
            <a:clrChange>
              <a:clrFrom>
                <a:srgbClr val="FFFFFD"/>
              </a:clrFrom>
              <a:clrTo>
                <a:srgbClr val="FFFFFD">
                  <a:alpha val="0"/>
                </a:srgbClr>
              </a:clrTo>
            </a:clrChange>
          </a:blip>
          <a:srcRect l="9237" t="17671" b="11643"/>
          <a:stretch>
            <a:fillRect/>
          </a:stretch>
        </p:blipFill>
        <p:spPr bwMode="auto">
          <a:xfrm>
            <a:off x="7084159" y="6431318"/>
            <a:ext cx="589610" cy="288032"/>
          </a:xfrm>
          <a:prstGeom prst="rect">
            <a:avLst/>
          </a:prstGeom>
          <a:noFill/>
          <a:ln w="9525">
            <a:noFill/>
            <a:miter lim="800000"/>
            <a:headEnd/>
            <a:tailEnd/>
          </a:ln>
        </p:spPr>
      </p:pic>
      <p:pic>
        <p:nvPicPr>
          <p:cNvPr id="8" name="Picture 4">
            <a:extLst>
              <a:ext uri="{FF2B5EF4-FFF2-40B4-BE49-F238E27FC236}">
                <a16:creationId xmlns:a16="http://schemas.microsoft.com/office/drawing/2014/main" id="{8DBD966E-FC96-452B-8EA0-2EE8A7746F2D}"/>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15142" y="6481014"/>
            <a:ext cx="488247" cy="168343"/>
          </a:xfrm>
          <a:prstGeom prst="rect">
            <a:avLst/>
          </a:prstGeom>
          <a:noFill/>
          <a:ln w="9525">
            <a:noFill/>
            <a:miter lim="800000"/>
            <a:headEnd/>
            <a:tailEnd/>
          </a:ln>
        </p:spPr>
      </p:pic>
      <p:pic>
        <p:nvPicPr>
          <p:cNvPr id="9" name="Imagem 8" descr="logos_rodape_new.jpg">
            <a:extLst>
              <a:ext uri="{FF2B5EF4-FFF2-40B4-BE49-F238E27FC236}">
                <a16:creationId xmlns:a16="http://schemas.microsoft.com/office/drawing/2014/main" id="{E0C9C0ED-2868-430C-9000-A29317EAB4AE}"/>
              </a:ext>
            </a:extLst>
          </p:cNvPr>
          <p:cNvPicPr>
            <a:picLocks noChangeAspect="1"/>
          </p:cNvPicPr>
          <p:nvPr/>
        </p:nvPicPr>
        <p:blipFill>
          <a:blip r:embed="rId6" cstate="print">
            <a:clrChange>
              <a:clrFrom>
                <a:srgbClr val="FFFFFF"/>
              </a:clrFrom>
              <a:clrTo>
                <a:srgbClr val="FFFFFF">
                  <a:alpha val="0"/>
                </a:srgbClr>
              </a:clrTo>
            </a:clrChange>
          </a:blip>
          <a:srcRect l="63563" t="-7924"/>
          <a:stretch>
            <a:fillRect/>
          </a:stretch>
        </p:blipFill>
        <p:spPr>
          <a:xfrm>
            <a:off x="4851557" y="6272585"/>
            <a:ext cx="1075722" cy="446765"/>
          </a:xfrm>
          <a:prstGeom prst="rect">
            <a:avLst/>
          </a:prstGeom>
        </p:spPr>
      </p:pic>
      <p:pic>
        <p:nvPicPr>
          <p:cNvPr id="10" name="Imagem 1">
            <a:extLst>
              <a:ext uri="{FF2B5EF4-FFF2-40B4-BE49-F238E27FC236}">
                <a16:creationId xmlns:a16="http://schemas.microsoft.com/office/drawing/2014/main" id="{B6B80905-4A32-415A-AEE5-17F4049E9B84}"/>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82746" y="6416547"/>
            <a:ext cx="360040" cy="262360"/>
          </a:xfrm>
          <a:prstGeom prst="rect">
            <a:avLst/>
          </a:prstGeom>
          <a:noFill/>
          <a:ln w="9525">
            <a:noFill/>
            <a:miter lim="800000"/>
            <a:headEnd/>
            <a:tailEnd/>
          </a:ln>
        </p:spPr>
      </p:pic>
      <p:pic>
        <p:nvPicPr>
          <p:cNvPr id="11" name="Imagem 2">
            <a:extLst>
              <a:ext uri="{FF2B5EF4-FFF2-40B4-BE49-F238E27FC236}">
                <a16:creationId xmlns:a16="http://schemas.microsoft.com/office/drawing/2014/main" id="{6E3E6358-E5DA-4678-900D-C8BDE0263D19}"/>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68652" y="6396309"/>
            <a:ext cx="360040" cy="271818"/>
          </a:xfrm>
          <a:prstGeom prst="rect">
            <a:avLst/>
          </a:prstGeom>
          <a:noFill/>
          <a:ln w="9525">
            <a:noFill/>
            <a:miter lim="800000"/>
            <a:headEnd/>
            <a:tailEnd/>
          </a:ln>
        </p:spPr>
      </p:pic>
      <p:pic>
        <p:nvPicPr>
          <p:cNvPr id="12" name="Imagem 11" descr="DGEstE-390x60.png">
            <a:extLst>
              <a:ext uri="{FF2B5EF4-FFF2-40B4-BE49-F238E27FC236}">
                <a16:creationId xmlns:a16="http://schemas.microsoft.com/office/drawing/2014/main" id="{5E0AF6D7-2C04-46EA-87E4-245D61B684C2}"/>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3180212" y="6446265"/>
            <a:ext cx="1512168" cy="232642"/>
          </a:xfrm>
          <a:prstGeom prst="rect">
            <a:avLst/>
          </a:prstGeom>
        </p:spPr>
      </p:pic>
      <p:pic>
        <p:nvPicPr>
          <p:cNvPr id="14" name="Imagem 13" descr="logos_rodape_new.jpg">
            <a:extLst>
              <a:ext uri="{FF2B5EF4-FFF2-40B4-BE49-F238E27FC236}">
                <a16:creationId xmlns:a16="http://schemas.microsoft.com/office/drawing/2014/main" id="{9433C95A-7854-4AF1-9523-517B51DD09C1}"/>
              </a:ext>
            </a:extLst>
          </p:cNvPr>
          <p:cNvPicPr>
            <a:picLocks noChangeAspect="1"/>
          </p:cNvPicPr>
          <p:nvPr/>
        </p:nvPicPr>
        <p:blipFill>
          <a:blip r:embed="rId6" cstate="print">
            <a:clrChange>
              <a:clrFrom>
                <a:srgbClr val="FFFFFF"/>
              </a:clrFrom>
              <a:clrTo>
                <a:srgbClr val="FFFFFF">
                  <a:alpha val="0"/>
                </a:srgbClr>
              </a:clrTo>
            </a:clrChange>
          </a:blip>
          <a:srcRect l="15556" t="-7924" r="72687"/>
          <a:stretch>
            <a:fillRect/>
          </a:stretch>
        </p:blipFill>
        <p:spPr>
          <a:xfrm>
            <a:off x="2552002" y="6242679"/>
            <a:ext cx="432048" cy="476671"/>
          </a:xfrm>
          <a:prstGeom prst="rect">
            <a:avLst/>
          </a:prstGeom>
        </p:spPr>
      </p:pic>
      <p:sp>
        <p:nvSpPr>
          <p:cNvPr id="15" name="Rectangle 1">
            <a:extLst>
              <a:ext uri="{FF2B5EF4-FFF2-40B4-BE49-F238E27FC236}">
                <a16:creationId xmlns:a16="http://schemas.microsoft.com/office/drawing/2014/main" id="{55DB0621-F4AA-4BD7-BB0C-811021BFFD19}"/>
              </a:ext>
            </a:extLst>
          </p:cNvPr>
          <p:cNvSpPr>
            <a:spLocks noChangeArrowheads="1"/>
          </p:cNvSpPr>
          <p:nvPr/>
        </p:nvSpPr>
        <p:spPr bwMode="auto">
          <a:xfrm>
            <a:off x="2061447" y="5686206"/>
            <a:ext cx="5620834" cy="707886"/>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fontAlgn="base">
              <a:spcBef>
                <a:spcPct val="0"/>
              </a:spcBef>
              <a:spcAft>
                <a:spcPct val="0"/>
              </a:spcAft>
            </a:pPr>
            <a:r>
              <a:rPr lang="pt-PT" sz="1200" b="1" dirty="0">
                <a:latin typeface="Calibri" pitchFamily="34" charset="0"/>
                <a:cs typeface="Arial" pitchFamily="34" charset="0"/>
              </a:rPr>
              <a:t> </a:t>
            </a:r>
            <a:r>
              <a:rPr lang="pt-PT" sz="1200" b="1" dirty="0" err="1">
                <a:latin typeface="Calibri" pitchFamily="34" charset="0"/>
                <a:cs typeface="Arial" pitchFamily="34" charset="0"/>
              </a:rPr>
              <a:t>www.segundaoportunidade.com</a:t>
            </a:r>
            <a:r>
              <a:rPr lang="pt-PT" sz="1200" b="1" dirty="0">
                <a:latin typeface="Calibri" pitchFamily="34" charset="0"/>
                <a:cs typeface="Arial" pitchFamily="34" charset="0"/>
              </a:rPr>
              <a:t>                      e -</a:t>
            </a:r>
            <a:r>
              <a:rPr lang="pt-PT" sz="1200" b="1" dirty="0" err="1">
                <a:latin typeface="Calibri" pitchFamily="34" charset="0"/>
                <a:cs typeface="Arial" pitchFamily="34" charset="0"/>
              </a:rPr>
              <a:t>mail</a:t>
            </a:r>
            <a:r>
              <a:rPr lang="pt-PT" sz="1200" b="1" dirty="0">
                <a:latin typeface="Calibri" pitchFamily="34" charset="0"/>
                <a:cs typeface="Arial" pitchFamily="34" charset="0"/>
              </a:rPr>
              <a:t>: </a:t>
            </a:r>
            <a:r>
              <a:rPr lang="pt-PT" sz="1200" b="1" dirty="0" err="1">
                <a:latin typeface="Calibri" pitchFamily="34" charset="0"/>
                <a:cs typeface="Arial" pitchFamily="34" charset="0"/>
              </a:rPr>
              <a:t>geral@segundaoportunidade.com</a:t>
            </a:r>
            <a:endParaRPr lang="pt-PT" sz="1200" dirty="0">
              <a:latin typeface="Arial" pitchFamily="34" charset="0"/>
              <a:cs typeface="Arial" pitchFamily="34" charset="0"/>
            </a:endParaRPr>
          </a:p>
          <a:p>
            <a:pPr eaLnBrk="0" fontAlgn="base" hangingPunct="0">
              <a:spcBef>
                <a:spcPct val="0"/>
              </a:spcBef>
              <a:spcAft>
                <a:spcPct val="0"/>
              </a:spcAft>
            </a:pPr>
            <a:r>
              <a:rPr lang="pt-PT" sz="1200" b="1" dirty="0">
                <a:latin typeface="Calibri" pitchFamily="34" charset="0"/>
                <a:cs typeface="Arial" pitchFamily="34" charset="0"/>
              </a:rPr>
              <a:t> Largo da Capela do Telheiro                                </a:t>
            </a:r>
            <a:r>
              <a:rPr lang="pt-PT" sz="1200" b="1" dirty="0" err="1">
                <a:latin typeface="Calibri" pitchFamily="34" charset="0"/>
                <a:cs typeface="Arial" pitchFamily="34" charset="0"/>
              </a:rPr>
              <a:t>Phone</a:t>
            </a:r>
            <a:r>
              <a:rPr lang="pt-PT" sz="1200" b="1" dirty="0">
                <a:latin typeface="Calibri" pitchFamily="34" charset="0"/>
                <a:cs typeface="Arial" pitchFamily="34" charset="0"/>
              </a:rPr>
              <a:t>: 00351 22 906 45 38</a:t>
            </a:r>
            <a:endParaRPr lang="pt-PT" sz="1200" dirty="0">
              <a:latin typeface="Arial" pitchFamily="34" charset="0"/>
              <a:cs typeface="Arial" pitchFamily="34" charset="0"/>
            </a:endParaRPr>
          </a:p>
          <a:p>
            <a:pPr eaLnBrk="0" fontAlgn="base" hangingPunct="0">
              <a:spcBef>
                <a:spcPct val="0"/>
              </a:spcBef>
              <a:spcAft>
                <a:spcPct val="0"/>
              </a:spcAft>
            </a:pPr>
            <a:r>
              <a:rPr lang="pt-PT" sz="1200" b="1" dirty="0">
                <a:latin typeface="Calibri" pitchFamily="34" charset="0"/>
                <a:cs typeface="Arial" pitchFamily="34" charset="0"/>
              </a:rPr>
              <a:t>4465-053 São Mamede Infesta                            Fax: 00351 22 906 45 40</a:t>
            </a:r>
            <a:endParaRPr lang="pt-PT" sz="1200" dirty="0">
              <a:latin typeface="Arial" pitchFamily="34" charset="0"/>
              <a:cs typeface="Arial" pitchFamily="34" charset="0"/>
            </a:endParaRPr>
          </a:p>
          <a:p>
            <a:pPr eaLnBrk="0" fontAlgn="base" hangingPunct="0">
              <a:spcBef>
                <a:spcPct val="0"/>
              </a:spcBef>
              <a:spcAft>
                <a:spcPct val="0"/>
              </a:spcAft>
            </a:pPr>
            <a:r>
              <a:rPr lang="pt-PT" sz="1000" dirty="0">
                <a:solidFill>
                  <a:srgbClr val="000000"/>
                </a:solidFill>
                <a:latin typeface="Calibri" pitchFamily="34" charset="0"/>
                <a:cs typeface="Arial" pitchFamily="34" charset="0"/>
              </a:rPr>
              <a:t> </a:t>
            </a:r>
            <a:endParaRPr lang="pt-PT" dirty="0">
              <a:latin typeface="Arial" pitchFamily="34" charset="0"/>
              <a:cs typeface="Arial" pitchFamily="34" charset="0"/>
            </a:endParaRPr>
          </a:p>
        </p:txBody>
      </p:sp>
      <p:pic>
        <p:nvPicPr>
          <p:cNvPr id="13" name="Picture 1">
            <a:extLst>
              <a:ext uri="{FF2B5EF4-FFF2-40B4-BE49-F238E27FC236}">
                <a16:creationId xmlns:a16="http://schemas.microsoft.com/office/drawing/2014/main" id="{D1D534F5-1116-4C74-89FB-36314C7E158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21801" y="5589859"/>
            <a:ext cx="2870200" cy="126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6AB1BDB2-DB10-420A-850E-12DD8DFF8450}"/>
              </a:ext>
            </a:extLst>
          </p:cNvPr>
          <p:cNvSpPr txBox="1"/>
          <p:nvPr/>
        </p:nvSpPr>
        <p:spPr>
          <a:xfrm>
            <a:off x="5646420" y="1097468"/>
            <a:ext cx="3766820" cy="584775"/>
          </a:xfrm>
          <a:prstGeom prst="rect">
            <a:avLst/>
          </a:prstGeom>
          <a:noFill/>
        </p:spPr>
        <p:txBody>
          <a:bodyPr wrap="square" rtlCol="0">
            <a:spAutoFit/>
          </a:bodyPr>
          <a:lstStyle/>
          <a:p>
            <a:r>
              <a:rPr lang="pt-PT" sz="3200" b="1" dirty="0">
                <a:solidFill>
                  <a:schemeClr val="bg1"/>
                </a:solidFill>
              </a:rPr>
              <a:t>JUNTEM-SE A NÓS!</a:t>
            </a:r>
          </a:p>
        </p:txBody>
      </p:sp>
      <p:sp>
        <p:nvSpPr>
          <p:cNvPr id="3" name="Retângulo 2">
            <a:extLst>
              <a:ext uri="{FF2B5EF4-FFF2-40B4-BE49-F238E27FC236}">
                <a16:creationId xmlns:a16="http://schemas.microsoft.com/office/drawing/2014/main" id="{8D20ECF1-C23F-431E-A1C3-5AD14845169E}"/>
              </a:ext>
            </a:extLst>
          </p:cNvPr>
          <p:cNvSpPr/>
          <p:nvPr/>
        </p:nvSpPr>
        <p:spPr>
          <a:xfrm>
            <a:off x="5646420" y="1565443"/>
            <a:ext cx="5229860" cy="646331"/>
          </a:xfrm>
          <a:prstGeom prst="rect">
            <a:avLst/>
          </a:prstGeom>
        </p:spPr>
        <p:txBody>
          <a:bodyPr wrap="square">
            <a:spAutoFit/>
          </a:bodyPr>
          <a:lstStyle/>
          <a:p>
            <a:r>
              <a:rPr lang="pt-PT" dirty="0">
                <a:solidFill>
                  <a:schemeClr val="bg1"/>
                </a:solidFill>
              </a:rPr>
              <a:t>Por uma nova política pública para a redução do abandono precoce e a qualificação dos JOVENS.</a:t>
            </a:r>
          </a:p>
        </p:txBody>
      </p:sp>
    </p:spTree>
    <p:extLst>
      <p:ext uri="{BB962C8B-B14F-4D97-AF65-F5344CB8AC3E}">
        <p14:creationId xmlns:p14="http://schemas.microsoft.com/office/powerpoint/2010/main" val="287782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2">
            <a:extLst>
              <a:ext uri="{FF2B5EF4-FFF2-40B4-BE49-F238E27FC236}">
                <a16:creationId xmlns:a16="http://schemas.microsoft.com/office/drawing/2014/main" id="{8EFC3D21-D526-4E44-8369-EBF59D7F41EF}"/>
              </a:ext>
            </a:extLst>
          </p:cNvPr>
          <p:cNvSpPr txBox="1">
            <a:spLocks noChangeArrowheads="1"/>
          </p:cNvSpPr>
          <p:nvPr/>
        </p:nvSpPr>
        <p:spPr bwMode="auto">
          <a:xfrm>
            <a:off x="520225" y="3060442"/>
            <a:ext cx="8713856" cy="3345024"/>
          </a:xfrm>
          <a:prstGeom prst="rect">
            <a:avLst/>
          </a:prstGeom>
          <a:noFill/>
          <a:ln w="9525">
            <a:noFill/>
            <a:miter lim="800000"/>
            <a:headEnd/>
            <a:tailEnd/>
          </a:ln>
        </p:spPr>
        <p:txBody>
          <a:bodyPr lIns="90000" tIns="45000" rIns="90000" bIns="45000"/>
          <a:lstStyle/>
          <a:p>
            <a:pPr algn="just">
              <a:lnSpc>
                <a:spcPts val="2000"/>
              </a:lnSpc>
              <a:spcBef>
                <a:spcPts val="600"/>
              </a:spcBef>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cs typeface="Lucida Sans Unicode" pitchFamily="34" charset="0"/>
              </a:rPr>
              <a:t>Portugal tem um grave </a:t>
            </a:r>
            <a:r>
              <a:rPr lang="en-US" sz="1600" dirty="0" err="1">
                <a:cs typeface="Lucida Sans Unicode" pitchFamily="34" charset="0"/>
              </a:rPr>
              <a:t>problema</a:t>
            </a:r>
            <a:r>
              <a:rPr lang="en-US" sz="1600" dirty="0">
                <a:cs typeface="Lucida Sans Unicode" pitchFamily="34" charset="0"/>
              </a:rPr>
              <a:t> de </a:t>
            </a:r>
            <a:r>
              <a:rPr lang="en-US" sz="1600" b="1" dirty="0" err="1">
                <a:effectLst>
                  <a:outerShdw blurRad="38100" dist="38100" dir="2700000" algn="tl">
                    <a:srgbClr val="000000">
                      <a:alpha val="43137"/>
                    </a:srgbClr>
                  </a:outerShdw>
                </a:effectLst>
                <a:cs typeface="Lucida Sans Unicode" pitchFamily="34" charset="0"/>
              </a:rPr>
              <a:t>abandono</a:t>
            </a:r>
            <a:r>
              <a:rPr lang="en-US" sz="1600" b="1" dirty="0">
                <a:effectLst>
                  <a:outerShdw blurRad="38100" dist="38100" dir="2700000" algn="tl">
                    <a:srgbClr val="000000">
                      <a:alpha val="43137"/>
                    </a:srgbClr>
                  </a:outerShdw>
                </a:effectLst>
                <a:cs typeface="Lucida Sans Unicode" pitchFamily="34" charset="0"/>
              </a:rPr>
              <a:t> </a:t>
            </a:r>
            <a:r>
              <a:rPr lang="en-US" sz="1600" b="1" dirty="0" err="1">
                <a:effectLst>
                  <a:outerShdw blurRad="38100" dist="38100" dir="2700000" algn="tl">
                    <a:srgbClr val="000000">
                      <a:alpha val="43137"/>
                    </a:srgbClr>
                  </a:outerShdw>
                </a:effectLst>
                <a:cs typeface="Lucida Sans Unicode" pitchFamily="34" charset="0"/>
              </a:rPr>
              <a:t>precoce</a:t>
            </a:r>
            <a:r>
              <a:rPr lang="en-US" sz="1600" dirty="0">
                <a:cs typeface="Lucida Sans Unicode" pitchFamily="34" charset="0"/>
              </a:rPr>
              <a:t>, </a:t>
            </a:r>
            <a:r>
              <a:rPr lang="en-US" sz="1600" b="1" dirty="0" err="1">
                <a:effectLst>
                  <a:outerShdw blurRad="38100" dist="38100" dir="2700000" algn="tl">
                    <a:srgbClr val="000000">
                      <a:alpha val="43137"/>
                    </a:srgbClr>
                  </a:outerShdw>
                </a:effectLst>
                <a:cs typeface="Lucida Sans Unicode" pitchFamily="34" charset="0"/>
              </a:rPr>
              <a:t>baixas</a:t>
            </a:r>
            <a:r>
              <a:rPr lang="en-US" sz="1600" b="1" dirty="0">
                <a:effectLst>
                  <a:outerShdw blurRad="38100" dist="38100" dir="2700000" algn="tl">
                    <a:srgbClr val="000000">
                      <a:alpha val="43137"/>
                    </a:srgbClr>
                  </a:outerShdw>
                </a:effectLst>
                <a:cs typeface="Lucida Sans Unicode" pitchFamily="34" charset="0"/>
              </a:rPr>
              <a:t> </a:t>
            </a:r>
            <a:r>
              <a:rPr lang="en-US" sz="1600" b="1" dirty="0" err="1">
                <a:effectLst>
                  <a:outerShdw blurRad="38100" dist="38100" dir="2700000" algn="tl">
                    <a:srgbClr val="000000">
                      <a:alpha val="43137"/>
                    </a:srgbClr>
                  </a:outerShdw>
                </a:effectLst>
                <a:cs typeface="Lucida Sans Unicode" pitchFamily="34" charset="0"/>
              </a:rPr>
              <a:t>qualificações</a:t>
            </a:r>
            <a:r>
              <a:rPr lang="en-US" sz="1600" dirty="0">
                <a:cs typeface="Lucida Sans Unicode" pitchFamily="34" charset="0"/>
              </a:rPr>
              <a:t>, </a:t>
            </a:r>
            <a:r>
              <a:rPr lang="en-US" sz="1600" b="1" dirty="0" err="1">
                <a:effectLst>
                  <a:outerShdw blurRad="38100" dist="38100" dir="2700000" algn="tl">
                    <a:srgbClr val="000000">
                      <a:alpha val="43137"/>
                    </a:srgbClr>
                  </a:outerShdw>
                </a:effectLst>
                <a:cs typeface="Lucida Sans Unicode" pitchFamily="34" charset="0"/>
              </a:rPr>
              <a:t>desemprego</a:t>
            </a:r>
            <a:r>
              <a:rPr lang="en-US" sz="1600" b="1" dirty="0">
                <a:effectLst>
                  <a:outerShdw blurRad="38100" dist="38100" dir="2700000" algn="tl">
                    <a:srgbClr val="000000">
                      <a:alpha val="43137"/>
                    </a:srgbClr>
                  </a:outerShdw>
                </a:effectLst>
                <a:cs typeface="Lucida Sans Unicode" pitchFamily="34" charset="0"/>
              </a:rPr>
              <a:t> </a:t>
            </a:r>
            <a:r>
              <a:rPr lang="en-US" sz="1600" dirty="0">
                <a:cs typeface="Lucida Sans Unicode" pitchFamily="34" charset="0"/>
              </a:rPr>
              <a:t>e </a:t>
            </a:r>
            <a:r>
              <a:rPr lang="en-US" sz="1600" b="1" dirty="0" err="1">
                <a:effectLst>
                  <a:outerShdw blurRad="38100" dist="38100" dir="2700000" algn="tl">
                    <a:srgbClr val="000000">
                      <a:alpha val="43137"/>
                    </a:srgbClr>
                  </a:outerShdw>
                </a:effectLst>
                <a:cs typeface="Lucida Sans Unicode" pitchFamily="34" charset="0"/>
              </a:rPr>
              <a:t>exclusão</a:t>
            </a:r>
            <a:r>
              <a:rPr lang="en-US" sz="1600" b="1" dirty="0">
                <a:effectLst>
                  <a:outerShdw blurRad="38100" dist="38100" dir="2700000" algn="tl">
                    <a:srgbClr val="000000">
                      <a:alpha val="43137"/>
                    </a:srgbClr>
                  </a:outerShdw>
                </a:effectLst>
                <a:cs typeface="Lucida Sans Unicode" pitchFamily="34" charset="0"/>
              </a:rPr>
              <a:t> social de JOVENS</a:t>
            </a:r>
            <a:r>
              <a:rPr lang="en-US" sz="1600" dirty="0">
                <a:cs typeface="Lucida Sans Unicode" pitchFamily="34" charset="0"/>
              </a:rPr>
              <a:t>. </a:t>
            </a:r>
            <a:endParaRPr lang="pt-PT" sz="1600" dirty="0">
              <a:cs typeface="Lucida Sans Unicode" pitchFamily="34" charset="0"/>
            </a:endParaRPr>
          </a:p>
          <a:p>
            <a:pPr algn="just">
              <a:lnSpc>
                <a:spcPts val="2000"/>
              </a:lnSpc>
              <a:spcBef>
                <a:spcPts val="600"/>
              </a:spcBef>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PT" sz="1600" dirty="0"/>
              <a:t>A taxa de abandono precoce da educação formação (APEF), continua a ser uma das mais altas da Europa (12,6%), e mais de 1/3 dos jovens portugueses não completam a sua formação secundária, registando Portugal a 3ª maior taxa de desqualificação de jovens em toda a zona OCDE</a:t>
            </a:r>
            <a:r>
              <a:rPr lang="en-US" sz="1600" dirty="0">
                <a:cs typeface="Lucida Sans Unicode" pitchFamily="34" charset="0"/>
              </a:rPr>
              <a:t>.</a:t>
            </a:r>
          </a:p>
          <a:p>
            <a:pPr algn="just">
              <a:lnSpc>
                <a:spcPts val="2000"/>
              </a:lnSpc>
              <a:spcBef>
                <a:spcPts val="600"/>
              </a:spcBef>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cs typeface="Lucida Sans Unicode" pitchFamily="34" charset="0"/>
              </a:rPr>
              <a:t>O </a:t>
            </a:r>
            <a:r>
              <a:rPr lang="en-US" sz="1600" dirty="0" err="1">
                <a:cs typeface="Lucida Sans Unicode" pitchFamily="34" charset="0"/>
              </a:rPr>
              <a:t>desemprego</a:t>
            </a:r>
            <a:r>
              <a:rPr lang="en-US" sz="1600" dirty="0">
                <a:cs typeface="Lucida Sans Unicode" pitchFamily="34" charset="0"/>
              </a:rPr>
              <a:t> </a:t>
            </a:r>
            <a:r>
              <a:rPr lang="en-US" sz="1600" dirty="0" err="1">
                <a:cs typeface="Lucida Sans Unicode" pitchFamily="34" charset="0"/>
              </a:rPr>
              <a:t>jovem</a:t>
            </a:r>
            <a:r>
              <a:rPr lang="en-US" sz="1600" dirty="0">
                <a:cs typeface="Lucida Sans Unicode" pitchFamily="34" charset="0"/>
              </a:rPr>
              <a:t>, </a:t>
            </a:r>
            <a:r>
              <a:rPr lang="pt-PT" sz="1600" dirty="0"/>
              <a:t>que no pico de 2013 atingiu 40,7%, tem vindo a baixar e regista agora valores pouco superiores a 20%, ainda assim o terceiro valor mais elevado na UE.</a:t>
            </a:r>
            <a:endParaRPr lang="en-US" sz="1600" dirty="0">
              <a:cs typeface="Lucida Sans Unicode" pitchFamily="34" charset="0"/>
            </a:endParaRPr>
          </a:p>
          <a:p>
            <a:pPr algn="just">
              <a:lnSpc>
                <a:spcPts val="2000"/>
              </a:lnSpc>
              <a:spcBef>
                <a:spcPts val="600"/>
              </a:spcBef>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err="1">
                <a:cs typeface="Lucida Sans Unicode" pitchFamily="34" charset="0"/>
              </a:rPr>
              <a:t>Baixos</a:t>
            </a:r>
            <a:r>
              <a:rPr lang="en-US" sz="1600" dirty="0">
                <a:cs typeface="Lucida Sans Unicode" pitchFamily="34" charset="0"/>
              </a:rPr>
              <a:t> </a:t>
            </a:r>
            <a:r>
              <a:rPr lang="en-US" sz="1600" dirty="0" err="1">
                <a:cs typeface="Lucida Sans Unicode" pitchFamily="34" charset="0"/>
              </a:rPr>
              <a:t>níveis</a:t>
            </a:r>
            <a:r>
              <a:rPr lang="en-US" sz="1600" dirty="0">
                <a:cs typeface="Lucida Sans Unicode" pitchFamily="34" charset="0"/>
              </a:rPr>
              <a:t> de </a:t>
            </a:r>
            <a:r>
              <a:rPr lang="en-US" sz="1600" dirty="0" err="1">
                <a:cs typeface="Lucida Sans Unicode" pitchFamily="34" charset="0"/>
              </a:rPr>
              <a:t>educação</a:t>
            </a:r>
            <a:r>
              <a:rPr lang="en-US" sz="1600" dirty="0">
                <a:cs typeface="Lucida Sans Unicode" pitchFamily="34" charset="0"/>
              </a:rPr>
              <a:t> </a:t>
            </a:r>
            <a:r>
              <a:rPr lang="en-US" sz="1600" dirty="0" err="1">
                <a:cs typeface="Lucida Sans Unicode" pitchFamily="34" charset="0"/>
              </a:rPr>
              <a:t>são</a:t>
            </a:r>
            <a:r>
              <a:rPr lang="en-US" sz="1600" dirty="0">
                <a:cs typeface="Lucida Sans Unicode" pitchFamily="34" charset="0"/>
              </a:rPr>
              <a:t> </a:t>
            </a:r>
            <a:r>
              <a:rPr lang="en-US" sz="1600" dirty="0" err="1">
                <a:cs typeface="Lucida Sans Unicode" pitchFamily="34" charset="0"/>
              </a:rPr>
              <a:t>uma</a:t>
            </a:r>
            <a:r>
              <a:rPr lang="en-US" sz="1600" dirty="0">
                <a:cs typeface="Lucida Sans Unicode" pitchFamily="34" charset="0"/>
              </a:rPr>
              <a:t> das </a:t>
            </a:r>
            <a:r>
              <a:rPr lang="en-US" sz="1600" dirty="0" err="1">
                <a:cs typeface="Lucida Sans Unicode" pitchFamily="34" charset="0"/>
              </a:rPr>
              <a:t>causas</a:t>
            </a:r>
            <a:r>
              <a:rPr lang="en-US" sz="1600" dirty="0">
                <a:cs typeface="Lucida Sans Unicode" pitchFamily="34" charset="0"/>
              </a:rPr>
              <a:t> </a:t>
            </a:r>
            <a:r>
              <a:rPr lang="en-US" sz="1600" dirty="0" err="1">
                <a:cs typeface="Lucida Sans Unicode" pitchFamily="34" charset="0"/>
              </a:rPr>
              <a:t>principais</a:t>
            </a:r>
            <a:r>
              <a:rPr lang="en-US" sz="1600" dirty="0">
                <a:cs typeface="Lucida Sans Unicode" pitchFamily="34" charset="0"/>
              </a:rPr>
              <a:t> de </a:t>
            </a:r>
            <a:r>
              <a:rPr lang="en-US" sz="1600" b="1" dirty="0" err="1">
                <a:effectLst>
                  <a:outerShdw blurRad="38100" dist="38100" dir="2700000" algn="tl">
                    <a:srgbClr val="000000">
                      <a:alpha val="43137"/>
                    </a:srgbClr>
                  </a:outerShdw>
                </a:effectLst>
                <a:cs typeface="Lucida Sans Unicode" pitchFamily="34" charset="0"/>
              </a:rPr>
              <a:t>pobreza</a:t>
            </a:r>
            <a:r>
              <a:rPr lang="pt-PT" sz="1600" dirty="0">
                <a:cs typeface="Lucida Sans Unicode" pitchFamily="34" charset="0"/>
              </a:rPr>
              <a:t>. Q</a:t>
            </a:r>
            <a:r>
              <a:rPr lang="pt-PT" sz="1600" dirty="0"/>
              <a:t>uase um terço dos jovens portugueses (30%), encontram-se em risco de pobreza, o dobro da taxa europeia. (</a:t>
            </a:r>
            <a:r>
              <a:rPr lang="pt-PT" sz="1600" dirty="0" err="1"/>
              <a:t>Pordata</a:t>
            </a:r>
            <a:r>
              <a:rPr lang="pt-PT" sz="1600" dirty="0"/>
              <a:t> 2017)</a:t>
            </a:r>
            <a:endParaRPr lang="en-US" sz="1600" dirty="0">
              <a:cs typeface="Lucida Sans Unicode" pitchFamily="34" charset="0"/>
            </a:endParaRPr>
          </a:p>
        </p:txBody>
      </p:sp>
      <p:pic>
        <p:nvPicPr>
          <p:cNvPr id="12" name="Imagem 7" descr="5285_10200837792537212_48477356_n[1].jpg">
            <a:extLst>
              <a:ext uri="{FF2B5EF4-FFF2-40B4-BE49-F238E27FC236}">
                <a16:creationId xmlns:a16="http://schemas.microsoft.com/office/drawing/2014/main" id="{36922BF6-C9CD-4AE9-B2F3-A538D854E60E}"/>
              </a:ext>
            </a:extLst>
          </p:cNvPr>
          <p:cNvPicPr>
            <a:picLocks noChangeAspect="1"/>
          </p:cNvPicPr>
          <p:nvPr/>
        </p:nvPicPr>
        <p:blipFill>
          <a:blip r:embed="rId3" cstate="print">
            <a:lum contrast="10000"/>
          </a:blip>
          <a:srcRect l="21505" r="16130"/>
          <a:stretch>
            <a:fillRect/>
          </a:stretch>
        </p:blipFill>
        <p:spPr>
          <a:xfrm>
            <a:off x="10135601" y="4732954"/>
            <a:ext cx="1912883" cy="2044806"/>
          </a:xfrm>
          <a:prstGeom prst="round2DiagRect">
            <a:avLst/>
          </a:prstGeom>
          <a:ln w="28575">
            <a:solidFill>
              <a:schemeClr val="tx1"/>
            </a:solidFill>
          </a:ln>
          <a:effectLst>
            <a:outerShdw blurRad="292100" dist="139700" dir="2700000" algn="tl" rotWithShape="0">
              <a:srgbClr val="333333">
                <a:alpha val="65000"/>
              </a:srgbClr>
            </a:outerShdw>
          </a:effectLst>
        </p:spPr>
      </p:pic>
      <p:sp>
        <p:nvSpPr>
          <p:cNvPr id="24582" name="Text Box 4">
            <a:extLst>
              <a:ext uri="{FF2B5EF4-FFF2-40B4-BE49-F238E27FC236}">
                <a16:creationId xmlns:a16="http://schemas.microsoft.com/office/drawing/2014/main" id="{10CAA614-C3BA-4F4C-BB40-71172DA739CF}"/>
              </a:ext>
            </a:extLst>
          </p:cNvPr>
          <p:cNvSpPr txBox="1">
            <a:spLocks noChangeArrowheads="1"/>
          </p:cNvSpPr>
          <p:nvPr/>
        </p:nvSpPr>
        <p:spPr bwMode="auto">
          <a:xfrm>
            <a:off x="628375" y="2063448"/>
            <a:ext cx="8605706" cy="67303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pt-PT" dirty="0">
                <a:solidFill>
                  <a:srgbClr val="FFFFFF"/>
                </a:solidFill>
                <a:latin typeface="Arial" panose="020B0604020202020204" pitchFamily="34" charset="0"/>
                <a:cs typeface="Lucida Sans Unicode" panose="020B0602030504020204" pitchFamily="34" charset="0"/>
              </a:rPr>
              <a:t>AS BAIXAS QUALIFICAÇÕES DE JOVENS, EM PORTUGAL,</a:t>
            </a:r>
          </a:p>
          <a:p>
            <a:pPr algn="ctr" eaLnBrk="1" hangingPunct="1">
              <a:spcBef>
                <a:spcPct val="0"/>
              </a:spcBef>
              <a:buClrTx/>
              <a:buSzTx/>
              <a:buFontTx/>
              <a:buNone/>
            </a:pPr>
            <a:r>
              <a:rPr lang="en-US" altLang="pt-PT" dirty="0">
                <a:solidFill>
                  <a:srgbClr val="FFFFFF"/>
                </a:solidFill>
                <a:latin typeface="Arial" panose="020B0604020202020204" pitchFamily="34" charset="0"/>
                <a:cs typeface="Lucida Sans Unicode" panose="020B0602030504020204" pitchFamily="34" charset="0"/>
              </a:rPr>
              <a:t>SÃO UM GRAVE PROBLEMA SOCIAL E UMA CAUSA NACIONAL</a:t>
            </a:r>
            <a:endParaRPr lang="pt-PT" altLang="pt-PT" dirty="0">
              <a:solidFill>
                <a:srgbClr val="FFFFFF"/>
              </a:solidFill>
              <a:latin typeface="Arial" panose="020B0604020202020204" pitchFamily="34" charset="0"/>
              <a:cs typeface="Lucida Sans Unicode" panose="020B0602030504020204" pitchFamily="34" charset="0"/>
            </a:endParaRPr>
          </a:p>
          <a:p>
            <a:pPr algn="ctr" eaLnBrk="1" hangingPunct="1">
              <a:spcBef>
                <a:spcPct val="0"/>
              </a:spcBef>
              <a:buClrTx/>
              <a:buSzTx/>
              <a:buFontTx/>
              <a:buNone/>
            </a:pPr>
            <a:endParaRPr lang="pt-PT" altLang="pt-PT" sz="2800" dirty="0">
              <a:solidFill>
                <a:srgbClr val="FFFFFF"/>
              </a:solidFill>
              <a:latin typeface="Arial" panose="020B0604020202020204" pitchFamily="34" charset="0"/>
              <a:cs typeface="Lucida Sans Unicode" panose="020B0602030504020204" pitchFamily="34" charset="0"/>
            </a:endParaRPr>
          </a:p>
        </p:txBody>
      </p:sp>
      <p:sp>
        <p:nvSpPr>
          <p:cNvPr id="2" name="Retângulo 1">
            <a:extLst>
              <a:ext uri="{FF2B5EF4-FFF2-40B4-BE49-F238E27FC236}">
                <a16:creationId xmlns:a16="http://schemas.microsoft.com/office/drawing/2014/main" id="{6C581C98-662C-4FEF-8937-897F188E255D}"/>
              </a:ext>
            </a:extLst>
          </p:cNvPr>
          <p:cNvSpPr/>
          <p:nvPr/>
        </p:nvSpPr>
        <p:spPr>
          <a:xfrm>
            <a:off x="631598" y="274487"/>
            <a:ext cx="8605707" cy="1508105"/>
          </a:xfrm>
          <a:prstGeom prst="rect">
            <a:avLst/>
          </a:prstGeom>
        </p:spPr>
        <p:txBody>
          <a:bodyPr wrap="square">
            <a:spAutoFit/>
          </a:bodyPr>
          <a:lstStyle/>
          <a:p>
            <a:pPr algn="just"/>
            <a:r>
              <a:rPr lang="en-US" sz="2400" dirty="0">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2400" dirty="0" err="1">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Educação</a:t>
            </a:r>
            <a:r>
              <a:rPr lang="en-US" sz="2400" dirty="0">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a:solidFill>
                  <a:schemeClr val="tx2">
                    <a:lumMod val="25000"/>
                  </a:schemeClr>
                </a:solidFill>
                <a:latin typeface="Arial" panose="020B0604020202020204" pitchFamily="34" charset="0"/>
                <a:cs typeface="Arial" panose="020B0604020202020204" pitchFamily="34" charset="0"/>
              </a:rPr>
              <a:t>(</a:t>
            </a:r>
            <a:r>
              <a:rPr lang="en-US" sz="2400" dirty="0" err="1">
                <a:solidFill>
                  <a:schemeClr val="tx2">
                    <a:lumMod val="25000"/>
                  </a:schemeClr>
                </a:solidFill>
                <a:latin typeface="Arial" panose="020B0604020202020204" pitchFamily="34" charset="0"/>
                <a:cs typeface="Arial" panose="020B0604020202020204" pitchFamily="34" charset="0"/>
              </a:rPr>
              <a:t>ainda</a:t>
            </a:r>
            <a:r>
              <a:rPr lang="en-US" sz="2400" dirty="0">
                <a:solidFill>
                  <a:schemeClr val="tx2">
                    <a:lumMod val="25000"/>
                  </a:schemeClr>
                </a:solidFill>
                <a:latin typeface="Arial" panose="020B0604020202020204" pitchFamily="34" charset="0"/>
                <a:cs typeface="Arial" panose="020B0604020202020204" pitchFamily="34" charset="0"/>
              </a:rPr>
              <a:t> </a:t>
            </a:r>
            <a:r>
              <a:rPr lang="en-US" sz="2400" dirty="0" err="1">
                <a:solidFill>
                  <a:schemeClr val="tx2">
                    <a:lumMod val="25000"/>
                  </a:schemeClr>
                </a:solidFill>
                <a:latin typeface="Arial" panose="020B0604020202020204" pitchFamily="34" charset="0"/>
                <a:cs typeface="Arial" panose="020B0604020202020204" pitchFamily="34" charset="0"/>
              </a:rPr>
              <a:t>não</a:t>
            </a:r>
            <a:r>
              <a:rPr lang="en-US" sz="2400" dirty="0">
                <a:solidFill>
                  <a:schemeClr val="tx2">
                    <a:lumMod val="25000"/>
                  </a:schemeClr>
                </a:solidFill>
                <a:latin typeface="Arial" panose="020B0604020202020204" pitchFamily="34" charset="0"/>
                <a:cs typeface="Arial" panose="020B0604020202020204" pitchFamily="34" charset="0"/>
              </a:rPr>
              <a:t>) </a:t>
            </a:r>
            <a:r>
              <a:rPr lang="en-US" sz="2400" dirty="0">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é um </a:t>
            </a:r>
            <a:r>
              <a:rPr lang="en-US" sz="2400" dirty="0" err="1">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direito</a:t>
            </a:r>
            <a:r>
              <a:rPr lang="en-US" sz="2400" dirty="0">
                <a:solidFill>
                  <a:schemeClr val="tx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TODOS</a:t>
            </a:r>
            <a:r>
              <a:rPr lang="en-US" sz="2400" dirty="0">
                <a:solidFill>
                  <a:schemeClr val="tx2">
                    <a:lumMod val="25000"/>
                  </a:schemeClr>
                </a:solidFill>
                <a:latin typeface="Arial" panose="020B0604020202020204" pitchFamily="34" charset="0"/>
                <a:cs typeface="Arial" panose="020B0604020202020204" pitchFamily="34" charset="0"/>
              </a:rPr>
              <a:t>!</a:t>
            </a:r>
            <a:br>
              <a:rPr lang="en-US" sz="1400" dirty="0">
                <a:solidFill>
                  <a:schemeClr val="tx2">
                    <a:lumMod val="25000"/>
                  </a:schemeClr>
                </a:solidFill>
                <a:latin typeface="Arial" panose="020B0604020202020204" pitchFamily="34" charset="0"/>
                <a:cs typeface="Arial" panose="020B0604020202020204" pitchFamily="34" charset="0"/>
              </a:rPr>
            </a:br>
            <a:br>
              <a:rPr lang="en-US" sz="1400" dirty="0">
                <a:solidFill>
                  <a:schemeClr val="tx2">
                    <a:lumMod val="25000"/>
                  </a:schemeClr>
                </a:solidFill>
                <a:latin typeface="Arial" panose="020B0604020202020204" pitchFamily="34" charset="0"/>
                <a:cs typeface="Arial" panose="020B0604020202020204" pitchFamily="34" charset="0"/>
              </a:rPr>
            </a:br>
            <a:r>
              <a:rPr lang="en-US" dirty="0" err="1">
                <a:solidFill>
                  <a:schemeClr val="tx2">
                    <a:lumMod val="25000"/>
                  </a:schemeClr>
                </a:solidFill>
                <a:latin typeface="Arial" panose="020B0604020202020204" pitchFamily="34" charset="0"/>
                <a:cs typeface="Arial" panose="020B0604020202020204" pitchFamily="34" charset="0"/>
              </a:rPr>
              <a:t>Ainda</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estamos</a:t>
            </a:r>
            <a:r>
              <a:rPr lang="en-US" dirty="0">
                <a:solidFill>
                  <a:schemeClr val="tx2">
                    <a:lumMod val="25000"/>
                  </a:schemeClr>
                </a:solidFill>
                <a:latin typeface="Arial" panose="020B0604020202020204" pitchFamily="34" charset="0"/>
                <a:cs typeface="Arial" panose="020B0604020202020204" pitchFamily="34" charset="0"/>
              </a:rPr>
              <a:t> LONGE do </a:t>
            </a:r>
            <a:r>
              <a:rPr lang="en-US" dirty="0" err="1">
                <a:solidFill>
                  <a:schemeClr val="tx2">
                    <a:lumMod val="25000"/>
                  </a:schemeClr>
                </a:solidFill>
                <a:latin typeface="Arial" panose="020B0604020202020204" pitchFamily="34" charset="0"/>
                <a:cs typeface="Arial" panose="020B0604020202020204" pitchFamily="34" charset="0"/>
              </a:rPr>
              <a:t>cumprimento</a:t>
            </a:r>
            <a:r>
              <a:rPr lang="en-US" dirty="0">
                <a:solidFill>
                  <a:schemeClr val="tx2">
                    <a:lumMod val="25000"/>
                  </a:schemeClr>
                </a:solidFill>
                <a:latin typeface="Arial" panose="020B0604020202020204" pitchFamily="34" charset="0"/>
                <a:cs typeface="Arial" panose="020B0604020202020204" pitchFamily="34" charset="0"/>
              </a:rPr>
              <a:t> da </a:t>
            </a:r>
            <a:r>
              <a:rPr lang="en-US" dirty="0" err="1">
                <a:solidFill>
                  <a:schemeClr val="tx2">
                    <a:lumMod val="25000"/>
                  </a:schemeClr>
                </a:solidFill>
                <a:latin typeface="Arial" panose="020B0604020202020204" pitchFamily="34" charset="0"/>
                <a:cs typeface="Arial" panose="020B0604020202020204" pitchFamily="34" charset="0"/>
              </a:rPr>
              <a:t>promessa</a:t>
            </a:r>
            <a:r>
              <a:rPr lang="en-US" dirty="0">
                <a:solidFill>
                  <a:schemeClr val="tx2">
                    <a:lumMod val="25000"/>
                  </a:schemeClr>
                </a:solidFill>
                <a:latin typeface="Arial" panose="020B0604020202020204" pitchFamily="34" charset="0"/>
                <a:cs typeface="Arial" panose="020B0604020202020204" pitchFamily="34" charset="0"/>
              </a:rPr>
              <a:t> da Escola </a:t>
            </a:r>
            <a:r>
              <a:rPr lang="en-US" dirty="0" err="1">
                <a:solidFill>
                  <a:schemeClr val="tx2">
                    <a:lumMod val="25000"/>
                  </a:schemeClr>
                </a:solidFill>
                <a:latin typeface="Arial" panose="020B0604020202020204" pitchFamily="34" charset="0"/>
                <a:cs typeface="Arial" panose="020B0604020202020204" pitchFamily="34" charset="0"/>
              </a:rPr>
              <a:t>Democrática</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como</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espaço</a:t>
            </a:r>
            <a:r>
              <a:rPr lang="en-US" dirty="0">
                <a:solidFill>
                  <a:schemeClr val="tx2">
                    <a:lumMod val="25000"/>
                  </a:schemeClr>
                </a:solidFill>
                <a:latin typeface="Arial" panose="020B0604020202020204" pitchFamily="34" charset="0"/>
                <a:cs typeface="Arial" panose="020B0604020202020204" pitchFamily="34" charset="0"/>
              </a:rPr>
              <a:t> de </a:t>
            </a:r>
            <a:r>
              <a:rPr lang="en-US" dirty="0" err="1">
                <a:solidFill>
                  <a:schemeClr val="tx2">
                    <a:lumMod val="25000"/>
                  </a:schemeClr>
                </a:solidFill>
                <a:latin typeface="Arial" panose="020B0604020202020204" pitchFamily="34" charset="0"/>
                <a:cs typeface="Arial" panose="020B0604020202020204" pitchFamily="34" charset="0"/>
              </a:rPr>
              <a:t>todas</a:t>
            </a:r>
            <a:r>
              <a:rPr lang="en-US" dirty="0">
                <a:solidFill>
                  <a:schemeClr val="tx2">
                    <a:lumMod val="25000"/>
                  </a:schemeClr>
                </a:solidFill>
                <a:latin typeface="Arial" panose="020B0604020202020204" pitchFamily="34" charset="0"/>
                <a:cs typeface="Arial" panose="020B0604020202020204" pitchFamily="34" charset="0"/>
              </a:rPr>
              <a:t> as </a:t>
            </a:r>
            <a:r>
              <a:rPr lang="en-US" dirty="0" err="1">
                <a:solidFill>
                  <a:schemeClr val="tx2">
                    <a:lumMod val="25000"/>
                  </a:schemeClr>
                </a:solidFill>
                <a:latin typeface="Arial" panose="020B0604020202020204" pitchFamily="34" charset="0"/>
                <a:cs typeface="Arial" panose="020B0604020202020204" pitchFamily="34" charset="0"/>
              </a:rPr>
              <a:t>crianças</a:t>
            </a:r>
            <a:r>
              <a:rPr lang="en-US" dirty="0">
                <a:solidFill>
                  <a:schemeClr val="tx2">
                    <a:lumMod val="25000"/>
                  </a:schemeClr>
                </a:solidFill>
                <a:latin typeface="Arial" panose="020B0604020202020204" pitchFamily="34" charset="0"/>
                <a:cs typeface="Arial" panose="020B0604020202020204" pitchFamily="34" charset="0"/>
              </a:rPr>
              <a:t> e </a:t>
            </a:r>
            <a:r>
              <a:rPr lang="en-US" dirty="0" err="1">
                <a:solidFill>
                  <a:schemeClr val="tx2">
                    <a:lumMod val="25000"/>
                  </a:schemeClr>
                </a:solidFill>
                <a:latin typeface="Arial" panose="020B0604020202020204" pitchFamily="34" charset="0"/>
                <a:cs typeface="Arial" panose="020B0604020202020204" pitchFamily="34" charset="0"/>
              </a:rPr>
              <a:t>jovens</a:t>
            </a:r>
            <a:r>
              <a:rPr lang="en-US" dirty="0">
                <a:solidFill>
                  <a:schemeClr val="tx2">
                    <a:lumMod val="25000"/>
                  </a:schemeClr>
                </a:solidFill>
                <a:latin typeface="Arial" panose="020B0604020202020204" pitchFamily="34" charset="0"/>
                <a:cs typeface="Arial" panose="020B0604020202020204" pitchFamily="34" charset="0"/>
              </a:rPr>
              <a:t>. Na </a:t>
            </a:r>
            <a:r>
              <a:rPr lang="en-US" dirty="0" err="1">
                <a:solidFill>
                  <a:schemeClr val="tx2">
                    <a:lumMod val="25000"/>
                  </a:schemeClr>
                </a:solidFill>
                <a:latin typeface="Arial" panose="020B0604020202020204" pitchFamily="34" charset="0"/>
                <a:cs typeface="Arial" panose="020B0604020202020204" pitchFamily="34" charset="0"/>
              </a:rPr>
              <a:t>verdade</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nem</a:t>
            </a:r>
            <a:r>
              <a:rPr lang="en-US" dirty="0">
                <a:solidFill>
                  <a:schemeClr val="tx2">
                    <a:lumMod val="25000"/>
                  </a:schemeClr>
                </a:solidFill>
                <a:latin typeface="Arial" panose="020B0604020202020204" pitchFamily="34" charset="0"/>
                <a:cs typeface="Arial" panose="020B0604020202020204" pitchFamily="34" charset="0"/>
              </a:rPr>
              <a:t> TODOS se </a:t>
            </a:r>
            <a:r>
              <a:rPr lang="en-US" dirty="0" err="1">
                <a:solidFill>
                  <a:schemeClr val="tx2">
                    <a:lumMod val="25000"/>
                  </a:schemeClr>
                </a:solidFill>
                <a:latin typeface="Arial" panose="020B0604020202020204" pitchFamily="34" charset="0"/>
                <a:cs typeface="Arial" panose="020B0604020202020204" pitchFamily="34" charset="0"/>
              </a:rPr>
              <a:t>sentem</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bem-vindos</a:t>
            </a:r>
            <a:r>
              <a:rPr lang="en-US" dirty="0">
                <a:solidFill>
                  <a:schemeClr val="tx2">
                    <a:lumMod val="25000"/>
                  </a:schemeClr>
                </a:solidFill>
                <a:latin typeface="Arial" panose="020B0604020202020204" pitchFamily="34" charset="0"/>
                <a:cs typeface="Arial" panose="020B0604020202020204" pitchFamily="34" charset="0"/>
              </a:rPr>
              <a:t> e </a:t>
            </a:r>
            <a:r>
              <a:rPr lang="en-US" dirty="0" err="1">
                <a:solidFill>
                  <a:schemeClr val="tx2">
                    <a:lumMod val="25000"/>
                  </a:schemeClr>
                </a:solidFill>
                <a:latin typeface="Arial" panose="020B0604020202020204" pitchFamily="34" charset="0"/>
                <a:cs typeface="Arial" panose="020B0604020202020204" pitchFamily="34" charset="0"/>
              </a:rPr>
              <a:t>respeitados</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na</a:t>
            </a:r>
            <a:r>
              <a:rPr lang="en-US" dirty="0">
                <a:solidFill>
                  <a:schemeClr val="tx2">
                    <a:lumMod val="25000"/>
                  </a:schemeClr>
                </a:solidFill>
                <a:latin typeface="Arial" panose="020B0604020202020204" pitchFamily="34" charset="0"/>
                <a:cs typeface="Arial" panose="020B0604020202020204" pitchFamily="34" charset="0"/>
              </a:rPr>
              <a:t> </a:t>
            </a:r>
            <a:r>
              <a:rPr lang="en-US" dirty="0" err="1">
                <a:solidFill>
                  <a:schemeClr val="tx2">
                    <a:lumMod val="25000"/>
                  </a:schemeClr>
                </a:solidFill>
                <a:latin typeface="Arial" panose="020B0604020202020204" pitchFamily="34" charset="0"/>
                <a:cs typeface="Arial" panose="020B0604020202020204" pitchFamily="34" charset="0"/>
              </a:rPr>
              <a:t>escola</a:t>
            </a:r>
            <a:endParaRPr lang="pt-PT" dirty="0"/>
          </a:p>
        </p:txBody>
      </p:sp>
    </p:spTree>
    <p:extLst>
      <p:ext uri="{BB962C8B-B14F-4D97-AF65-F5344CB8AC3E}">
        <p14:creationId xmlns:p14="http://schemas.microsoft.com/office/powerpoint/2010/main" val="429415441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9E76B993-DEFE-4E2A-97D6-D22D93CA9CF4}"/>
              </a:ext>
            </a:extLst>
          </p:cNvPr>
          <p:cNvSpPr txBox="1">
            <a:spLocks noChangeArrowheads="1"/>
          </p:cNvSpPr>
          <p:nvPr/>
        </p:nvSpPr>
        <p:spPr bwMode="auto">
          <a:xfrm>
            <a:off x="5528965" y="6180608"/>
            <a:ext cx="1989995" cy="49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81966" rIns="81639" bIns="40820"/>
          <a:lstStyle>
            <a:lvl1pPr>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9pPr>
          </a:lstStyle>
          <a:p>
            <a:pPr eaLnBrk="1" hangingPunct="1">
              <a:lnSpc>
                <a:spcPct val="87000"/>
              </a:lnSpc>
              <a:spcBef>
                <a:spcPct val="0"/>
              </a:spcBef>
              <a:buClr>
                <a:srgbClr val="000000"/>
              </a:buClr>
              <a:buSzPct val="100000"/>
              <a:buFontTx/>
              <a:buNone/>
            </a:pPr>
            <a:r>
              <a:rPr lang="pt-PT" altLang="en-US" sz="2400" i="1" dirty="0">
                <a:solidFill>
                  <a:srgbClr val="000000"/>
                </a:solidFill>
              </a:rPr>
              <a:t>Em Portugal</a:t>
            </a:r>
          </a:p>
        </p:txBody>
      </p:sp>
      <p:cxnSp>
        <p:nvCxnSpPr>
          <p:cNvPr id="10" name="Conexão recta unidireccional 9">
            <a:extLst>
              <a:ext uri="{FF2B5EF4-FFF2-40B4-BE49-F238E27FC236}">
                <a16:creationId xmlns:a16="http://schemas.microsoft.com/office/drawing/2014/main" id="{A56A5BBC-C9C4-45BC-869E-3BE2EFE63CF0}"/>
              </a:ext>
            </a:extLst>
          </p:cNvPr>
          <p:cNvCxnSpPr/>
          <p:nvPr/>
        </p:nvCxnSpPr>
        <p:spPr>
          <a:xfrm>
            <a:off x="9024939" y="6357939"/>
            <a:ext cx="7143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AF6D85B8-96D0-4626-93C4-1889963C93BB}"/>
              </a:ext>
            </a:extLst>
          </p:cNvPr>
          <p:cNvPicPr>
            <a:picLocks noChangeAspect="1"/>
          </p:cNvPicPr>
          <p:nvPr/>
        </p:nvPicPr>
        <p:blipFill>
          <a:blip r:embed="rId3"/>
          <a:stretch>
            <a:fillRect/>
          </a:stretch>
        </p:blipFill>
        <p:spPr>
          <a:xfrm>
            <a:off x="338141" y="494621"/>
            <a:ext cx="9063974" cy="5316806"/>
          </a:xfrm>
          <a:prstGeom prst="rect">
            <a:avLst/>
          </a:prstGeom>
        </p:spPr>
      </p:pic>
      <p:sp>
        <p:nvSpPr>
          <p:cNvPr id="2" name="Seta: Em Ângulo Reto Para Cima 1">
            <a:extLst>
              <a:ext uri="{FF2B5EF4-FFF2-40B4-BE49-F238E27FC236}">
                <a16:creationId xmlns:a16="http://schemas.microsoft.com/office/drawing/2014/main" id="{FEBCE860-8458-44CB-B4EE-376F33716137}"/>
              </a:ext>
            </a:extLst>
          </p:cNvPr>
          <p:cNvSpPr/>
          <p:nvPr/>
        </p:nvSpPr>
        <p:spPr>
          <a:xfrm>
            <a:off x="7478486" y="5716508"/>
            <a:ext cx="377890" cy="8280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70358414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F0455DC-5ACC-4B57-B622-CBC5AE6776C9}"/>
              </a:ext>
            </a:extLst>
          </p:cNvPr>
          <p:cNvSpPr/>
          <p:nvPr/>
        </p:nvSpPr>
        <p:spPr>
          <a:xfrm>
            <a:off x="779777" y="371244"/>
            <a:ext cx="7587049" cy="523220"/>
          </a:xfrm>
          <a:prstGeom prst="rect">
            <a:avLst/>
          </a:prstGeom>
        </p:spPr>
        <p:txBody>
          <a:bodyPr wrap="square">
            <a:spAutoFit/>
          </a:bodyPr>
          <a:lstStyle/>
          <a:p>
            <a:r>
              <a:rPr lang="en-US" altLang="pt-PT" sz="1400" dirty="0" err="1">
                <a:latin typeface="Arial" panose="020B0604020202020204" pitchFamily="34" charset="0"/>
                <a:cs typeface="Arial" panose="020B0604020202020204" pitchFamily="34" charset="0"/>
              </a:rPr>
              <a:t>Em</a:t>
            </a:r>
            <a:r>
              <a:rPr lang="en-US" altLang="pt-PT" sz="1400" dirty="0">
                <a:latin typeface="Arial" panose="020B0604020202020204" pitchFamily="34" charset="0"/>
                <a:cs typeface="Arial" panose="020B0604020202020204" pitchFamily="34" charset="0"/>
              </a:rPr>
              <a:t> 2017, </a:t>
            </a:r>
            <a:r>
              <a:rPr lang="en-US" altLang="pt-PT" sz="1400" dirty="0" err="1">
                <a:latin typeface="Arial" panose="020B0604020202020204" pitchFamily="34" charset="0"/>
                <a:cs typeface="Arial" panose="020B0604020202020204" pitchFamily="34" charset="0"/>
              </a:rPr>
              <a:t>cerca</a:t>
            </a:r>
            <a:r>
              <a:rPr lang="en-US" altLang="pt-PT" sz="1400" dirty="0">
                <a:latin typeface="Arial" panose="020B0604020202020204" pitchFamily="34" charset="0"/>
                <a:cs typeface="Arial" panose="020B0604020202020204" pitchFamily="34" charset="0"/>
              </a:rPr>
              <a:t> de 1/3 dos </a:t>
            </a:r>
            <a:r>
              <a:rPr lang="en-US" altLang="pt-PT" sz="1400" dirty="0" err="1">
                <a:latin typeface="Arial" panose="020B0604020202020204" pitchFamily="34" charset="0"/>
                <a:cs typeface="Arial" panose="020B0604020202020204" pitchFamily="34" charset="0"/>
              </a:rPr>
              <a:t>jovens</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portugueses</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não</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completam</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ainda</a:t>
            </a:r>
            <a:r>
              <a:rPr lang="en-US" altLang="pt-PT" sz="1400" dirty="0">
                <a:latin typeface="Arial" panose="020B0604020202020204" pitchFamily="34" charset="0"/>
                <a:cs typeface="Arial" panose="020B0604020202020204" pitchFamily="34" charset="0"/>
              </a:rPr>
              <a:t> o </a:t>
            </a:r>
            <a:r>
              <a:rPr lang="en-US" altLang="pt-PT" sz="1400" dirty="0" err="1">
                <a:latin typeface="Arial" panose="020B0604020202020204" pitchFamily="34" charset="0"/>
                <a:cs typeface="Arial" panose="020B0604020202020204" pitchFamily="34" charset="0"/>
              </a:rPr>
              <a:t>ensino</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secundário</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uma</a:t>
            </a:r>
            <a:r>
              <a:rPr lang="en-US" altLang="pt-PT" sz="1400" dirty="0">
                <a:latin typeface="Arial" panose="020B0604020202020204" pitchFamily="34" charset="0"/>
                <a:cs typeface="Arial" panose="020B0604020202020204" pitchFamily="34" charset="0"/>
              </a:rPr>
              <a:t> das </a:t>
            </a:r>
            <a:r>
              <a:rPr lang="en-US" altLang="pt-PT" sz="1400" dirty="0" err="1">
                <a:latin typeface="Arial" panose="020B0604020202020204" pitchFamily="34" charset="0"/>
                <a:cs typeface="Arial" panose="020B0604020202020204" pitchFamily="34" charset="0"/>
              </a:rPr>
              <a:t>maiores</a:t>
            </a:r>
            <a:r>
              <a:rPr lang="en-US" altLang="pt-PT" sz="1400" dirty="0">
                <a:latin typeface="Arial" panose="020B0604020202020204" pitchFamily="34" charset="0"/>
                <a:cs typeface="Arial" panose="020B0604020202020204" pitchFamily="34" charset="0"/>
              </a:rPr>
              <a:t> </a:t>
            </a:r>
            <a:r>
              <a:rPr lang="en-US" altLang="pt-PT" sz="1400" dirty="0" err="1">
                <a:latin typeface="Arial" panose="020B0604020202020204" pitchFamily="34" charset="0"/>
                <a:cs typeface="Arial" panose="020B0604020202020204" pitchFamily="34" charset="0"/>
              </a:rPr>
              <a:t>taxas</a:t>
            </a:r>
            <a:r>
              <a:rPr lang="en-US" altLang="pt-PT" sz="1400" dirty="0">
                <a:latin typeface="Arial" panose="020B0604020202020204" pitchFamily="34" charset="0"/>
                <a:cs typeface="Arial" panose="020B0604020202020204" pitchFamily="34" charset="0"/>
              </a:rPr>
              <a:t> da OCDE, a 2ª </a:t>
            </a:r>
            <a:r>
              <a:rPr lang="en-US" altLang="pt-PT" sz="1400" dirty="0" err="1">
                <a:latin typeface="Arial" panose="020B0604020202020204" pitchFamily="34" charset="0"/>
                <a:cs typeface="Arial" panose="020B0604020202020204" pitchFamily="34" charset="0"/>
              </a:rPr>
              <a:t>maior</a:t>
            </a:r>
            <a:r>
              <a:rPr lang="en-US" altLang="pt-PT" sz="1400" dirty="0">
                <a:latin typeface="Arial" panose="020B0604020202020204" pitchFamily="34" charset="0"/>
                <a:cs typeface="Arial" panose="020B0604020202020204" pitchFamily="34" charset="0"/>
              </a:rPr>
              <a:t> dos </a:t>
            </a:r>
            <a:r>
              <a:rPr lang="en-US" altLang="pt-PT" sz="1400" dirty="0" err="1">
                <a:latin typeface="Arial" panose="020B0604020202020204" pitchFamily="34" charset="0"/>
                <a:cs typeface="Arial" panose="020B0604020202020204" pitchFamily="34" charset="0"/>
              </a:rPr>
              <a:t>países</a:t>
            </a:r>
            <a:r>
              <a:rPr lang="en-US" altLang="pt-PT" sz="1400" dirty="0">
                <a:latin typeface="Arial" panose="020B0604020202020204" pitchFamily="34" charset="0"/>
                <a:cs typeface="Arial" panose="020B0604020202020204" pitchFamily="34" charset="0"/>
              </a:rPr>
              <a:t> da UE.</a:t>
            </a:r>
          </a:p>
        </p:txBody>
      </p:sp>
      <p:pic>
        <p:nvPicPr>
          <p:cNvPr id="8" name="Imagem 7">
            <a:extLst>
              <a:ext uri="{FF2B5EF4-FFF2-40B4-BE49-F238E27FC236}">
                <a16:creationId xmlns:a16="http://schemas.microsoft.com/office/drawing/2014/main" id="{2EA23A58-9853-4AFC-9004-6AF837ACB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63" y="848163"/>
            <a:ext cx="8354633" cy="5528035"/>
          </a:xfrm>
          <a:prstGeom prst="rect">
            <a:avLst/>
          </a:prstGeom>
        </p:spPr>
      </p:pic>
      <p:sp>
        <p:nvSpPr>
          <p:cNvPr id="6" name="Text Box 1">
            <a:extLst>
              <a:ext uri="{FF2B5EF4-FFF2-40B4-BE49-F238E27FC236}">
                <a16:creationId xmlns:a16="http://schemas.microsoft.com/office/drawing/2014/main" id="{EAD764AB-1D34-49C0-9138-B2927F50D79E}"/>
              </a:ext>
            </a:extLst>
          </p:cNvPr>
          <p:cNvSpPr txBox="1">
            <a:spLocks noChangeArrowheads="1"/>
          </p:cNvSpPr>
          <p:nvPr/>
        </p:nvSpPr>
        <p:spPr bwMode="auto">
          <a:xfrm>
            <a:off x="552897" y="6054645"/>
            <a:ext cx="1989995" cy="49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81966" rIns="81639" bIns="40820"/>
          <a:lstStyle>
            <a:lvl1pPr>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1400">
                <a:solidFill>
                  <a:schemeClr val="tx1"/>
                </a:solidFill>
                <a:latin typeface="Century Gothic" panose="020B0502020202020204" pitchFamily="34" charset="0"/>
              </a:defRPr>
            </a:lvl9pPr>
          </a:lstStyle>
          <a:p>
            <a:pPr eaLnBrk="1" hangingPunct="1">
              <a:lnSpc>
                <a:spcPct val="87000"/>
              </a:lnSpc>
              <a:spcBef>
                <a:spcPct val="0"/>
              </a:spcBef>
              <a:buClr>
                <a:srgbClr val="000000"/>
              </a:buClr>
              <a:buSzPct val="100000"/>
              <a:buFontTx/>
              <a:buNone/>
            </a:pPr>
            <a:r>
              <a:rPr lang="pt-PT" altLang="en-US" sz="2400" i="1" dirty="0">
                <a:solidFill>
                  <a:srgbClr val="000000"/>
                </a:solidFill>
              </a:rPr>
              <a:t>Em Portugal</a:t>
            </a:r>
          </a:p>
        </p:txBody>
      </p:sp>
      <p:sp>
        <p:nvSpPr>
          <p:cNvPr id="7" name="Seta: Em Ângulo Reto Para Cima 6">
            <a:extLst>
              <a:ext uri="{FF2B5EF4-FFF2-40B4-BE49-F238E27FC236}">
                <a16:creationId xmlns:a16="http://schemas.microsoft.com/office/drawing/2014/main" id="{42EE776A-DA4B-4279-926D-1BA018BDA37B}"/>
              </a:ext>
            </a:extLst>
          </p:cNvPr>
          <p:cNvSpPr/>
          <p:nvPr/>
        </p:nvSpPr>
        <p:spPr>
          <a:xfrm>
            <a:off x="2502418" y="5590545"/>
            <a:ext cx="377890" cy="8280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25369436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a:extLst>
              <a:ext uri="{FF2B5EF4-FFF2-40B4-BE49-F238E27FC236}">
                <a16:creationId xmlns:a16="http://schemas.microsoft.com/office/drawing/2014/main" id="{53D82581-B9B7-407C-BC25-0E2EF8378AB1}"/>
              </a:ext>
            </a:extLst>
          </p:cNvPr>
          <p:cNvSpPr txBox="1">
            <a:spLocks noChangeArrowheads="1"/>
          </p:cNvSpPr>
          <p:nvPr/>
        </p:nvSpPr>
        <p:spPr bwMode="auto">
          <a:xfrm>
            <a:off x="738961" y="714922"/>
            <a:ext cx="9270133" cy="2736850"/>
          </a:xfrm>
          <a:prstGeom prst="rect">
            <a:avLst/>
          </a:prstGeom>
          <a:noFill/>
          <a:ln>
            <a:noFill/>
          </a:ln>
        </p:spPr>
        <p:txBody>
          <a:bodyPr lIns="0" tIns="0" rIns="0" bIns="0"/>
          <a:lstStyle>
            <a:lvl1pPr eaLnBrk="0" hangingPunc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FontTx/>
              <a:buChar char="-"/>
              <a:defRPr/>
            </a:pPr>
            <a:r>
              <a:rPr lang="pt-PT" sz="2000" u="sng" dirty="0">
                <a:solidFill>
                  <a:schemeClr val="tx1"/>
                </a:solidFill>
              </a:rPr>
              <a:t> Estratégia Europa 2020 </a:t>
            </a:r>
            <a:r>
              <a:rPr lang="pt-PT" sz="1600" u="sng" dirty="0">
                <a:solidFill>
                  <a:schemeClr val="tx1"/>
                </a:solidFill>
              </a:rPr>
              <a:t>(</a:t>
            </a:r>
            <a:r>
              <a:rPr lang="pt-PT" sz="1600" dirty="0">
                <a:solidFill>
                  <a:schemeClr val="tx1"/>
                </a:solidFill>
              </a:rPr>
              <a:t>Reduzir o APEF para </a:t>
            </a:r>
            <a:r>
              <a:rPr lang="pt-PT" sz="1600" b="1" dirty="0">
                <a:solidFill>
                  <a:schemeClr val="tx1"/>
                </a:solidFill>
              </a:rPr>
              <a:t>10%</a:t>
            </a:r>
            <a:r>
              <a:rPr lang="pt-PT" sz="1600" dirty="0">
                <a:solidFill>
                  <a:schemeClr val="tx1"/>
                </a:solidFill>
              </a:rPr>
              <a:t> é um dos 5 compromissos estratégicos da cooperação europeia em educação)</a:t>
            </a:r>
          </a:p>
          <a:p>
            <a:pPr eaLnBrk="1" hangingPunct="1">
              <a:defRPr/>
            </a:pPr>
            <a:endParaRPr lang="pt-PT" sz="400" dirty="0">
              <a:solidFill>
                <a:schemeClr val="tx1"/>
              </a:solidFill>
            </a:endParaRPr>
          </a:p>
          <a:p>
            <a:pPr eaLnBrk="1" hangingPunct="1">
              <a:buFontTx/>
              <a:buChar char="-"/>
              <a:defRPr/>
            </a:pPr>
            <a:r>
              <a:rPr lang="pt-PT" sz="2000" dirty="0">
                <a:solidFill>
                  <a:schemeClr val="tx1"/>
                </a:solidFill>
              </a:rPr>
              <a:t> Outros documentos orientadores </a:t>
            </a:r>
            <a:endParaRPr lang="pt-PT" sz="1600" dirty="0">
              <a:solidFill>
                <a:schemeClr val="tx1"/>
              </a:solidFill>
            </a:endParaRPr>
          </a:p>
          <a:p>
            <a:pPr eaLnBrk="1" hangingPunct="1">
              <a:defRPr/>
            </a:pPr>
            <a:r>
              <a:rPr lang="pt-PT" sz="1200" dirty="0">
                <a:solidFill>
                  <a:schemeClr val="tx1"/>
                </a:solidFill>
              </a:rPr>
              <a:t>- Resolução do Parlamento Europeu de 18 de Outubro de 2011</a:t>
            </a:r>
          </a:p>
          <a:p>
            <a:pPr eaLnBrk="1" hangingPunct="1">
              <a:defRPr/>
            </a:pPr>
            <a:r>
              <a:rPr lang="pt-PT" sz="1200" dirty="0">
                <a:solidFill>
                  <a:schemeClr val="tx1"/>
                </a:solidFill>
              </a:rPr>
              <a:t>- Comunicação da Comissão Europeia sobre </a:t>
            </a:r>
            <a:r>
              <a:rPr lang="pt-PT" sz="1200" dirty="0" err="1">
                <a:solidFill>
                  <a:schemeClr val="tx1"/>
                </a:solidFill>
              </a:rPr>
              <a:t>Early</a:t>
            </a:r>
            <a:r>
              <a:rPr lang="pt-PT" sz="1200" dirty="0">
                <a:solidFill>
                  <a:schemeClr val="tx1"/>
                </a:solidFill>
              </a:rPr>
              <a:t> </a:t>
            </a:r>
            <a:r>
              <a:rPr lang="pt-PT" sz="1200" dirty="0" err="1">
                <a:solidFill>
                  <a:schemeClr val="tx1"/>
                </a:solidFill>
              </a:rPr>
              <a:t>School</a:t>
            </a:r>
            <a:r>
              <a:rPr lang="pt-PT" sz="1200" dirty="0">
                <a:solidFill>
                  <a:schemeClr val="tx1"/>
                </a:solidFill>
              </a:rPr>
              <a:t> </a:t>
            </a:r>
            <a:r>
              <a:rPr lang="pt-PT" sz="1200" dirty="0" err="1">
                <a:solidFill>
                  <a:schemeClr val="tx1"/>
                </a:solidFill>
              </a:rPr>
              <a:t>Leaving</a:t>
            </a:r>
            <a:r>
              <a:rPr lang="pt-PT" sz="1200" dirty="0">
                <a:solidFill>
                  <a:schemeClr val="tx1"/>
                </a:solidFill>
              </a:rPr>
              <a:t> de 2011</a:t>
            </a:r>
          </a:p>
          <a:p>
            <a:pPr eaLnBrk="1" hangingPunct="1">
              <a:defRPr/>
            </a:pPr>
            <a:r>
              <a:rPr lang="pt-PT" sz="1200" dirty="0">
                <a:solidFill>
                  <a:schemeClr val="tx1"/>
                </a:solidFill>
              </a:rPr>
              <a:t>- “</a:t>
            </a:r>
            <a:r>
              <a:rPr lang="pt-PT" sz="1200" dirty="0" err="1">
                <a:solidFill>
                  <a:schemeClr val="tx1"/>
                </a:solidFill>
              </a:rPr>
              <a:t>Preventing</a:t>
            </a:r>
            <a:r>
              <a:rPr lang="pt-PT" sz="1200" dirty="0">
                <a:solidFill>
                  <a:schemeClr val="tx1"/>
                </a:solidFill>
              </a:rPr>
              <a:t> </a:t>
            </a:r>
            <a:r>
              <a:rPr lang="pt-PT" sz="1200" dirty="0" err="1">
                <a:solidFill>
                  <a:schemeClr val="tx1"/>
                </a:solidFill>
              </a:rPr>
              <a:t>Early</a:t>
            </a:r>
            <a:r>
              <a:rPr lang="pt-PT" sz="1200" dirty="0">
                <a:solidFill>
                  <a:schemeClr val="tx1"/>
                </a:solidFill>
              </a:rPr>
              <a:t> </a:t>
            </a:r>
            <a:r>
              <a:rPr lang="pt-PT" sz="1200" dirty="0" err="1">
                <a:solidFill>
                  <a:schemeClr val="tx1"/>
                </a:solidFill>
              </a:rPr>
              <a:t>School</a:t>
            </a:r>
            <a:r>
              <a:rPr lang="pt-PT" sz="1200" dirty="0">
                <a:solidFill>
                  <a:schemeClr val="tx1"/>
                </a:solidFill>
              </a:rPr>
              <a:t> </a:t>
            </a:r>
            <a:r>
              <a:rPr lang="pt-PT" sz="1200" dirty="0" err="1">
                <a:solidFill>
                  <a:schemeClr val="tx1"/>
                </a:solidFill>
              </a:rPr>
              <a:t>Leaving</a:t>
            </a:r>
            <a:r>
              <a:rPr lang="pt-PT" sz="1200" dirty="0">
                <a:solidFill>
                  <a:schemeClr val="tx1"/>
                </a:solidFill>
              </a:rPr>
              <a:t> in </a:t>
            </a:r>
            <a:r>
              <a:rPr lang="pt-PT" sz="1200" dirty="0" err="1">
                <a:solidFill>
                  <a:schemeClr val="tx1"/>
                </a:solidFill>
              </a:rPr>
              <a:t>Europe</a:t>
            </a:r>
            <a:r>
              <a:rPr lang="pt-PT" sz="1200" dirty="0">
                <a:solidFill>
                  <a:schemeClr val="tx1"/>
                </a:solidFill>
              </a:rPr>
              <a:t> - </a:t>
            </a:r>
            <a:r>
              <a:rPr lang="pt-PT" sz="1200" dirty="0" err="1">
                <a:solidFill>
                  <a:schemeClr val="tx1"/>
                </a:solidFill>
              </a:rPr>
              <a:t>Lessons</a:t>
            </a:r>
            <a:r>
              <a:rPr lang="pt-PT" sz="1200" dirty="0">
                <a:solidFill>
                  <a:schemeClr val="tx1"/>
                </a:solidFill>
              </a:rPr>
              <a:t> </a:t>
            </a:r>
            <a:r>
              <a:rPr lang="pt-PT" sz="1200" dirty="0" err="1">
                <a:solidFill>
                  <a:schemeClr val="tx1"/>
                </a:solidFill>
              </a:rPr>
              <a:t>Learned</a:t>
            </a:r>
            <a:r>
              <a:rPr lang="pt-PT" sz="1200" dirty="0">
                <a:solidFill>
                  <a:schemeClr val="tx1"/>
                </a:solidFill>
              </a:rPr>
              <a:t> </a:t>
            </a:r>
            <a:r>
              <a:rPr lang="pt-PT" sz="1200" dirty="0" err="1">
                <a:solidFill>
                  <a:schemeClr val="tx1"/>
                </a:solidFill>
              </a:rPr>
              <a:t>from</a:t>
            </a:r>
            <a:r>
              <a:rPr lang="pt-PT" sz="1200" dirty="0">
                <a:solidFill>
                  <a:schemeClr val="tx1"/>
                </a:solidFill>
              </a:rPr>
              <a:t> </a:t>
            </a:r>
            <a:r>
              <a:rPr lang="pt-PT" sz="1200" dirty="0" err="1">
                <a:solidFill>
                  <a:schemeClr val="tx1"/>
                </a:solidFill>
              </a:rPr>
              <a:t>Second</a:t>
            </a:r>
            <a:r>
              <a:rPr lang="pt-PT" sz="1200" dirty="0">
                <a:solidFill>
                  <a:schemeClr val="tx1"/>
                </a:solidFill>
              </a:rPr>
              <a:t> Chance </a:t>
            </a:r>
            <a:r>
              <a:rPr lang="pt-PT" sz="1200" dirty="0" err="1">
                <a:solidFill>
                  <a:schemeClr val="tx1"/>
                </a:solidFill>
              </a:rPr>
              <a:t>Education</a:t>
            </a:r>
            <a:r>
              <a:rPr lang="pt-PT" sz="1200" dirty="0">
                <a:solidFill>
                  <a:schemeClr val="tx1"/>
                </a:solidFill>
              </a:rPr>
              <a:t>”, 2013</a:t>
            </a:r>
          </a:p>
          <a:p>
            <a:pPr eaLnBrk="1" hangingPunct="1">
              <a:defRPr/>
            </a:pPr>
            <a:r>
              <a:rPr lang="pt-PT" sz="1200" dirty="0">
                <a:solidFill>
                  <a:schemeClr val="tx1"/>
                </a:solidFill>
              </a:rPr>
              <a:t>- Relatório europeu “</a:t>
            </a:r>
            <a:r>
              <a:rPr lang="pt-PT" sz="1200" dirty="0" err="1">
                <a:solidFill>
                  <a:schemeClr val="tx1"/>
                </a:solidFill>
              </a:rPr>
              <a:t>Reducing</a:t>
            </a:r>
            <a:r>
              <a:rPr lang="pt-PT" sz="1200" dirty="0">
                <a:solidFill>
                  <a:schemeClr val="tx1"/>
                </a:solidFill>
              </a:rPr>
              <a:t> </a:t>
            </a:r>
            <a:r>
              <a:rPr lang="pt-PT" sz="1200" dirty="0" err="1">
                <a:solidFill>
                  <a:schemeClr val="tx1"/>
                </a:solidFill>
              </a:rPr>
              <a:t>early</a:t>
            </a:r>
            <a:r>
              <a:rPr lang="pt-PT" sz="1200" dirty="0">
                <a:solidFill>
                  <a:schemeClr val="tx1"/>
                </a:solidFill>
              </a:rPr>
              <a:t> </a:t>
            </a:r>
            <a:r>
              <a:rPr lang="pt-PT" sz="1200" dirty="0" err="1">
                <a:solidFill>
                  <a:schemeClr val="tx1"/>
                </a:solidFill>
              </a:rPr>
              <a:t>school</a:t>
            </a:r>
            <a:r>
              <a:rPr lang="pt-PT" sz="1200" dirty="0">
                <a:solidFill>
                  <a:schemeClr val="tx1"/>
                </a:solidFill>
              </a:rPr>
              <a:t> </a:t>
            </a:r>
            <a:r>
              <a:rPr lang="pt-PT" sz="1200" dirty="0" err="1">
                <a:solidFill>
                  <a:schemeClr val="tx1"/>
                </a:solidFill>
              </a:rPr>
              <a:t>leaving</a:t>
            </a:r>
            <a:r>
              <a:rPr lang="pt-PT" sz="1200" dirty="0">
                <a:solidFill>
                  <a:schemeClr val="tx1"/>
                </a:solidFill>
              </a:rPr>
              <a:t>: </a:t>
            </a:r>
            <a:r>
              <a:rPr lang="pt-PT" sz="1200" dirty="0" err="1">
                <a:solidFill>
                  <a:schemeClr val="tx1"/>
                </a:solidFill>
              </a:rPr>
              <a:t>Key</a:t>
            </a:r>
            <a:r>
              <a:rPr lang="pt-PT" sz="1200" dirty="0">
                <a:solidFill>
                  <a:schemeClr val="tx1"/>
                </a:solidFill>
              </a:rPr>
              <a:t> </a:t>
            </a:r>
            <a:r>
              <a:rPr lang="pt-PT" sz="1200" dirty="0" err="1">
                <a:solidFill>
                  <a:schemeClr val="tx1"/>
                </a:solidFill>
              </a:rPr>
              <a:t>messages</a:t>
            </a:r>
            <a:r>
              <a:rPr lang="pt-PT" sz="1200" dirty="0">
                <a:solidFill>
                  <a:schemeClr val="tx1"/>
                </a:solidFill>
              </a:rPr>
              <a:t> </a:t>
            </a:r>
            <a:r>
              <a:rPr lang="pt-PT" sz="1200" dirty="0" err="1">
                <a:solidFill>
                  <a:schemeClr val="tx1"/>
                </a:solidFill>
              </a:rPr>
              <a:t>and</a:t>
            </a:r>
            <a:r>
              <a:rPr lang="pt-PT" sz="1200" dirty="0">
                <a:solidFill>
                  <a:schemeClr val="tx1"/>
                </a:solidFill>
              </a:rPr>
              <a:t> </a:t>
            </a:r>
            <a:r>
              <a:rPr lang="pt-PT" sz="1200" dirty="0" err="1">
                <a:solidFill>
                  <a:schemeClr val="tx1"/>
                </a:solidFill>
              </a:rPr>
              <a:t>policy</a:t>
            </a:r>
            <a:r>
              <a:rPr lang="pt-PT" sz="1200" dirty="0">
                <a:solidFill>
                  <a:schemeClr val="tx1"/>
                </a:solidFill>
              </a:rPr>
              <a:t> </a:t>
            </a:r>
            <a:r>
              <a:rPr lang="pt-PT" sz="1200" dirty="0" err="1">
                <a:solidFill>
                  <a:schemeClr val="tx1"/>
                </a:solidFill>
              </a:rPr>
              <a:t>support</a:t>
            </a:r>
            <a:r>
              <a:rPr lang="pt-PT" sz="1200" dirty="0">
                <a:solidFill>
                  <a:schemeClr val="tx1"/>
                </a:solidFill>
              </a:rPr>
              <a:t>, Final </a:t>
            </a:r>
            <a:r>
              <a:rPr lang="pt-PT" sz="1200" dirty="0" err="1">
                <a:solidFill>
                  <a:schemeClr val="tx1"/>
                </a:solidFill>
              </a:rPr>
              <a:t>Report</a:t>
            </a:r>
            <a:r>
              <a:rPr lang="pt-PT" sz="1200" dirty="0">
                <a:solidFill>
                  <a:schemeClr val="tx1"/>
                </a:solidFill>
              </a:rPr>
              <a:t> </a:t>
            </a:r>
            <a:r>
              <a:rPr lang="pt-PT" sz="1200" dirty="0" err="1">
                <a:solidFill>
                  <a:schemeClr val="tx1"/>
                </a:solidFill>
              </a:rPr>
              <a:t>of</a:t>
            </a:r>
            <a:r>
              <a:rPr lang="pt-PT" sz="1200" dirty="0">
                <a:solidFill>
                  <a:schemeClr val="tx1"/>
                </a:solidFill>
              </a:rPr>
              <a:t> </a:t>
            </a:r>
            <a:r>
              <a:rPr lang="pt-PT" sz="1200" dirty="0" err="1">
                <a:solidFill>
                  <a:schemeClr val="tx1"/>
                </a:solidFill>
              </a:rPr>
              <a:t>the</a:t>
            </a:r>
            <a:r>
              <a:rPr lang="pt-PT" sz="1200" dirty="0">
                <a:solidFill>
                  <a:schemeClr val="tx1"/>
                </a:solidFill>
              </a:rPr>
              <a:t> </a:t>
            </a:r>
            <a:r>
              <a:rPr lang="pt-PT" sz="1200" dirty="0" err="1">
                <a:solidFill>
                  <a:schemeClr val="tx1"/>
                </a:solidFill>
              </a:rPr>
              <a:t>Thematic</a:t>
            </a:r>
            <a:r>
              <a:rPr lang="pt-PT" sz="1200" dirty="0">
                <a:solidFill>
                  <a:schemeClr val="tx1"/>
                </a:solidFill>
              </a:rPr>
              <a:t> </a:t>
            </a:r>
            <a:r>
              <a:rPr lang="pt-PT" sz="1200" dirty="0" err="1">
                <a:solidFill>
                  <a:schemeClr val="tx1"/>
                </a:solidFill>
              </a:rPr>
              <a:t>Working</a:t>
            </a:r>
            <a:r>
              <a:rPr lang="pt-PT" sz="1200" dirty="0">
                <a:solidFill>
                  <a:schemeClr val="tx1"/>
                </a:solidFill>
              </a:rPr>
              <a:t> </a:t>
            </a:r>
            <a:r>
              <a:rPr lang="pt-PT" sz="1200" dirty="0" err="1">
                <a:solidFill>
                  <a:schemeClr val="tx1"/>
                </a:solidFill>
              </a:rPr>
              <a:t>Group</a:t>
            </a:r>
            <a:r>
              <a:rPr lang="pt-PT" sz="1200" dirty="0">
                <a:solidFill>
                  <a:schemeClr val="tx1"/>
                </a:solidFill>
              </a:rPr>
              <a:t> </a:t>
            </a:r>
            <a:r>
              <a:rPr lang="pt-PT" sz="1200" dirty="0" err="1">
                <a:solidFill>
                  <a:schemeClr val="tx1"/>
                </a:solidFill>
              </a:rPr>
              <a:t>on</a:t>
            </a:r>
            <a:r>
              <a:rPr lang="pt-PT" sz="1200" dirty="0">
                <a:solidFill>
                  <a:schemeClr val="tx1"/>
                </a:solidFill>
              </a:rPr>
              <a:t> </a:t>
            </a:r>
            <a:r>
              <a:rPr lang="pt-PT" sz="1200" dirty="0" err="1">
                <a:solidFill>
                  <a:schemeClr val="tx1"/>
                </a:solidFill>
              </a:rPr>
              <a:t>Early</a:t>
            </a:r>
            <a:r>
              <a:rPr lang="pt-PT" sz="1200" dirty="0">
                <a:solidFill>
                  <a:schemeClr val="tx1"/>
                </a:solidFill>
              </a:rPr>
              <a:t> </a:t>
            </a:r>
            <a:r>
              <a:rPr lang="pt-PT" sz="1200" dirty="0" err="1">
                <a:solidFill>
                  <a:schemeClr val="tx1"/>
                </a:solidFill>
              </a:rPr>
              <a:t>School</a:t>
            </a:r>
            <a:r>
              <a:rPr lang="pt-PT" sz="1200" dirty="0">
                <a:solidFill>
                  <a:schemeClr val="tx1"/>
                </a:solidFill>
              </a:rPr>
              <a:t> </a:t>
            </a:r>
            <a:r>
              <a:rPr lang="pt-PT" sz="1200" dirty="0" err="1">
                <a:solidFill>
                  <a:schemeClr val="tx1"/>
                </a:solidFill>
              </a:rPr>
              <a:t>Leaving</a:t>
            </a:r>
            <a:r>
              <a:rPr lang="pt-PT" sz="1200" dirty="0">
                <a:solidFill>
                  <a:schemeClr val="tx1"/>
                </a:solidFill>
              </a:rPr>
              <a:t>, Novembro 2013”</a:t>
            </a:r>
          </a:p>
          <a:p>
            <a:pPr eaLnBrk="1" hangingPunct="1">
              <a:defRPr/>
            </a:pPr>
            <a:r>
              <a:rPr lang="pt-PT" sz="1200" dirty="0">
                <a:solidFill>
                  <a:schemeClr val="tx1"/>
                </a:solidFill>
              </a:rPr>
              <a:t>- “</a:t>
            </a:r>
            <a:r>
              <a:rPr lang="pt-PT" sz="1200" dirty="0" err="1">
                <a:solidFill>
                  <a:schemeClr val="tx1"/>
                </a:solidFill>
              </a:rPr>
              <a:t>Tackling</a:t>
            </a:r>
            <a:r>
              <a:rPr lang="pt-PT" sz="1200" dirty="0">
                <a:solidFill>
                  <a:schemeClr val="tx1"/>
                </a:solidFill>
              </a:rPr>
              <a:t> </a:t>
            </a:r>
            <a:r>
              <a:rPr lang="pt-PT" sz="1200" dirty="0" err="1">
                <a:solidFill>
                  <a:schemeClr val="tx1"/>
                </a:solidFill>
              </a:rPr>
              <a:t>Early</a:t>
            </a:r>
            <a:r>
              <a:rPr lang="pt-PT" sz="1200" dirty="0">
                <a:solidFill>
                  <a:schemeClr val="tx1"/>
                </a:solidFill>
              </a:rPr>
              <a:t> </a:t>
            </a:r>
            <a:r>
              <a:rPr lang="pt-PT" sz="1200" dirty="0" err="1">
                <a:solidFill>
                  <a:schemeClr val="tx1"/>
                </a:solidFill>
              </a:rPr>
              <a:t>Leaving</a:t>
            </a:r>
            <a:r>
              <a:rPr lang="pt-PT" sz="1200" dirty="0">
                <a:solidFill>
                  <a:schemeClr val="tx1"/>
                </a:solidFill>
              </a:rPr>
              <a:t> </a:t>
            </a:r>
            <a:r>
              <a:rPr lang="pt-PT" sz="1200" dirty="0" err="1">
                <a:solidFill>
                  <a:schemeClr val="tx1"/>
                </a:solidFill>
              </a:rPr>
              <a:t>from</a:t>
            </a:r>
            <a:r>
              <a:rPr lang="pt-PT" sz="1200" dirty="0">
                <a:solidFill>
                  <a:schemeClr val="tx1"/>
                </a:solidFill>
              </a:rPr>
              <a:t> </a:t>
            </a:r>
            <a:r>
              <a:rPr lang="pt-PT" sz="1200" dirty="0" err="1">
                <a:solidFill>
                  <a:schemeClr val="tx1"/>
                </a:solidFill>
              </a:rPr>
              <a:t>Education</a:t>
            </a:r>
            <a:r>
              <a:rPr lang="pt-PT" sz="1200" dirty="0">
                <a:solidFill>
                  <a:schemeClr val="tx1"/>
                </a:solidFill>
              </a:rPr>
              <a:t> </a:t>
            </a:r>
            <a:r>
              <a:rPr lang="pt-PT" sz="1200" dirty="0" err="1">
                <a:solidFill>
                  <a:schemeClr val="tx1"/>
                </a:solidFill>
              </a:rPr>
              <a:t>and</a:t>
            </a:r>
            <a:r>
              <a:rPr lang="pt-PT" sz="1200" dirty="0">
                <a:solidFill>
                  <a:schemeClr val="tx1"/>
                </a:solidFill>
              </a:rPr>
              <a:t> Training in </a:t>
            </a:r>
            <a:r>
              <a:rPr lang="pt-PT" sz="1200" dirty="0" err="1">
                <a:solidFill>
                  <a:schemeClr val="tx1"/>
                </a:solidFill>
              </a:rPr>
              <a:t>Europe</a:t>
            </a:r>
            <a:r>
              <a:rPr lang="pt-PT" sz="1200" dirty="0">
                <a:solidFill>
                  <a:schemeClr val="tx1"/>
                </a:solidFill>
              </a:rPr>
              <a:t>: </a:t>
            </a:r>
            <a:r>
              <a:rPr lang="pt-PT" sz="1200" dirty="0" err="1">
                <a:solidFill>
                  <a:schemeClr val="tx1"/>
                </a:solidFill>
              </a:rPr>
              <a:t>Strategies</a:t>
            </a:r>
            <a:r>
              <a:rPr lang="pt-PT" sz="1200" dirty="0">
                <a:solidFill>
                  <a:schemeClr val="tx1"/>
                </a:solidFill>
              </a:rPr>
              <a:t>, Policies </a:t>
            </a:r>
            <a:r>
              <a:rPr lang="pt-PT" sz="1200" dirty="0" err="1">
                <a:solidFill>
                  <a:schemeClr val="tx1"/>
                </a:solidFill>
              </a:rPr>
              <a:t>and</a:t>
            </a:r>
            <a:r>
              <a:rPr lang="pt-PT" sz="1200" dirty="0">
                <a:solidFill>
                  <a:schemeClr val="tx1"/>
                </a:solidFill>
              </a:rPr>
              <a:t> </a:t>
            </a:r>
            <a:r>
              <a:rPr lang="pt-PT" sz="1200" dirty="0" err="1">
                <a:solidFill>
                  <a:schemeClr val="tx1"/>
                </a:solidFill>
              </a:rPr>
              <a:t>Measures</a:t>
            </a:r>
            <a:r>
              <a:rPr lang="pt-PT" sz="1200" dirty="0">
                <a:solidFill>
                  <a:schemeClr val="tx1"/>
                </a:solidFill>
              </a:rPr>
              <a:t>, </a:t>
            </a:r>
            <a:r>
              <a:rPr lang="pt-PT" sz="1200" dirty="0" err="1">
                <a:solidFill>
                  <a:schemeClr val="tx1"/>
                </a:solidFill>
              </a:rPr>
              <a:t>Eurydice</a:t>
            </a:r>
            <a:r>
              <a:rPr lang="pt-PT" sz="1200" dirty="0">
                <a:solidFill>
                  <a:schemeClr val="tx1"/>
                </a:solidFill>
              </a:rPr>
              <a:t> </a:t>
            </a:r>
            <a:r>
              <a:rPr lang="pt-PT" sz="1200" dirty="0" err="1">
                <a:solidFill>
                  <a:schemeClr val="tx1"/>
                </a:solidFill>
              </a:rPr>
              <a:t>and</a:t>
            </a:r>
            <a:r>
              <a:rPr lang="pt-PT" sz="1200" dirty="0">
                <a:solidFill>
                  <a:schemeClr val="tx1"/>
                </a:solidFill>
              </a:rPr>
              <a:t> </a:t>
            </a:r>
            <a:r>
              <a:rPr lang="pt-PT" sz="1200" dirty="0" err="1">
                <a:solidFill>
                  <a:schemeClr val="tx1"/>
                </a:solidFill>
              </a:rPr>
              <a:t>Cedefop</a:t>
            </a:r>
            <a:r>
              <a:rPr lang="pt-PT" sz="1200" dirty="0">
                <a:solidFill>
                  <a:schemeClr val="tx1"/>
                </a:solidFill>
              </a:rPr>
              <a:t> </a:t>
            </a:r>
            <a:r>
              <a:rPr lang="pt-PT" sz="1200" dirty="0" err="1">
                <a:solidFill>
                  <a:schemeClr val="tx1"/>
                </a:solidFill>
              </a:rPr>
              <a:t>Report</a:t>
            </a:r>
            <a:r>
              <a:rPr lang="pt-PT" sz="1200" dirty="0">
                <a:solidFill>
                  <a:schemeClr val="tx1"/>
                </a:solidFill>
              </a:rPr>
              <a:t> 2015”.</a:t>
            </a:r>
          </a:p>
          <a:p>
            <a:pPr eaLnBrk="1" hangingPunct="1">
              <a:defRPr/>
            </a:pPr>
            <a:r>
              <a:rPr lang="en-US" sz="1200" dirty="0">
                <a:solidFill>
                  <a:schemeClr val="tx1"/>
                </a:solidFill>
              </a:rPr>
              <a:t>- "Leaving education early: putting vocational education and training </a:t>
            </a:r>
            <a:r>
              <a:rPr lang="en-US" sz="1200" dirty="0" err="1">
                <a:solidFill>
                  <a:schemeClr val="tx1"/>
                </a:solidFill>
              </a:rPr>
              <a:t>centre</a:t>
            </a:r>
            <a:r>
              <a:rPr lang="en-US" sz="1200" dirty="0">
                <a:solidFill>
                  <a:schemeClr val="tx1"/>
                </a:solidFill>
              </a:rPr>
              <a:t> stage", CEDEFOP 2016.</a:t>
            </a:r>
            <a:endParaRPr lang="pt-PT" sz="1200" dirty="0">
              <a:solidFill>
                <a:schemeClr val="tx1"/>
              </a:solidFill>
            </a:endParaRPr>
          </a:p>
          <a:p>
            <a:pPr eaLnBrk="1" hangingPunct="1">
              <a:defRPr/>
            </a:pPr>
            <a:r>
              <a:rPr lang="pt-PT" sz="1200" dirty="0">
                <a:solidFill>
                  <a:srgbClr val="FF0000"/>
                </a:solidFill>
              </a:rPr>
              <a:t>.</a:t>
            </a:r>
          </a:p>
          <a:p>
            <a:pPr eaLnBrk="1" hangingPunct="1">
              <a:defRPr/>
            </a:pPr>
            <a:endParaRPr lang="pt-PT" sz="2000" dirty="0">
              <a:solidFill>
                <a:srgbClr val="FF0000"/>
              </a:solidFill>
            </a:endParaRPr>
          </a:p>
          <a:p>
            <a:pPr eaLnBrk="1" hangingPunct="1">
              <a:defRPr/>
            </a:pPr>
            <a:endParaRPr lang="pt-PT" sz="2000" dirty="0">
              <a:solidFill>
                <a:srgbClr val="FF0000"/>
              </a:solidFill>
            </a:endParaRPr>
          </a:p>
          <a:p>
            <a:pPr eaLnBrk="1" hangingPunct="1">
              <a:defRPr/>
            </a:pPr>
            <a:endParaRPr lang="pt-PT" sz="2000" dirty="0">
              <a:solidFill>
                <a:srgbClr val="FFFFFF"/>
              </a:solidFill>
              <a:latin typeface="Times New Roman" panose="02020603050405020304" pitchFamily="18" charset="0"/>
            </a:endParaRPr>
          </a:p>
        </p:txBody>
      </p:sp>
      <p:sp>
        <p:nvSpPr>
          <p:cNvPr id="34819" name="Text Box 4">
            <a:extLst>
              <a:ext uri="{FF2B5EF4-FFF2-40B4-BE49-F238E27FC236}">
                <a16:creationId xmlns:a16="http://schemas.microsoft.com/office/drawing/2014/main" id="{42876AA1-127A-4394-8D44-6B384B005B60}"/>
              </a:ext>
            </a:extLst>
          </p:cNvPr>
          <p:cNvSpPr txBox="1">
            <a:spLocks noChangeArrowheads="1"/>
          </p:cNvSpPr>
          <p:nvPr/>
        </p:nvSpPr>
        <p:spPr bwMode="auto">
          <a:xfrm>
            <a:off x="1797050" y="154190"/>
            <a:ext cx="6715125" cy="4635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9pPr>
          </a:lstStyle>
          <a:p>
            <a:pPr>
              <a:lnSpc>
                <a:spcPct val="150000"/>
              </a:lnSpc>
              <a:spcBef>
                <a:spcPts val="600"/>
              </a:spcBef>
              <a:buClrTx/>
              <a:buSzTx/>
              <a:buNone/>
            </a:pPr>
            <a:r>
              <a:rPr lang="pt-PT" altLang="pt-PT" sz="1800" b="1" dirty="0">
                <a:solidFill>
                  <a:srgbClr val="FFFFFF"/>
                </a:solidFill>
                <a:latin typeface="Arial" panose="020B0604020202020204" pitchFamily="34" charset="0"/>
                <a:cs typeface="Lucida Sans Unicode" panose="020B0602030504020204" pitchFamily="34" charset="0"/>
              </a:rPr>
              <a:t>Um quadro de políticas com que Portugal está comprometido</a:t>
            </a:r>
          </a:p>
        </p:txBody>
      </p:sp>
      <p:sp>
        <p:nvSpPr>
          <p:cNvPr id="34820" name="AutoShape 2" descr="data:image/jpeg;base64,/9j/4AAQSkZJRgABAQAAAQABAAD/2wCEAAkGBxMTEhQUEBEVEhUUFBQUFhQVFhUXFRcVFBQWGBUUFhUaHSggGBolHBQUITEhJSkrLi4uFx8zODMsNygtLisBCgoKDg0OFxAQGywfHCUsLCwsLCwsLCwsLCwtLCwsLCwsLCwsLCwsLCwsLCwsLCwsLCwsLCwuLDQsLCwsLCwsLP/AABEIAMYAhQMBEQACEQEDEQH/xAAbAAACAwEBAQAAAAAAAAAAAAAAAQIDBAUGB//EADwQAAEDAQMIBwUIAwEBAAAAAAEAAgMRBBIhBRMxQVFhgZEGFFNicZKhIlKx0fAHMkJygqLB4SNj8TMV/8QAGwEBAQEBAQEBAQAAAAAAAAAAAAECAwQFBgf/xAAwEQACAgECBAQFBAIDAAAAAAAAAQIRAxIhBBMxUQVBYYEGcZGhsSIywdHh8BRC8f/aAAwDAQACEQMRAD8A+KL6ZB0QBRAFEAUSgFEAXUAUQBRAFEAUQAQgCiAKIAogEgBKALUeqD6H0HptYnwyWlsdjsLIGEta8ZjPBtBiBnL979NV4sbTe/d/kLovkvwedyrZGNsVge1oD5etX3DS65M0Nr4DBehN81r0X5kZv9L+b/COjlLJsTcssgbG0RG02Zhj/DdeY7zabDU81MLbi79fyxPaHsn9jo5VsVI7b1vJ7LI2MO6tKIHQOdI2UBjGl3/oC28TTZVefHL9EHe7q18+p0aqbS6b/wCDh5ObHZ7F1l0LJ5ZbQ+CNsovRsZExj3vu19pxMjRjooV6MjetR9L+m35MLe32293/AIDLFijLrHPHGI2WtoLohW62SOYxytbX8BoHAar1NSQtTcH6P2fl7MS3jqXqvol/Z6fL+SaOt7Zcnx2azxRyGC0CF0RMjXNzLWyHCS8aig1Y6l54S/Sne+35/o0lvXp/H9nH6KWK9Yp5I7PZ5pWzxMHWM2GhhY4uAMjmitQNa7ZXTj7mY7tnncul+ecJI4onAAFkFzN6Kgi45wJx1Fbx1WzKek6F2pst2B0MbbNHDaJLZI5rHFwLXFsl8tvRkHNNaGnT4rnmVJyfpXz8vvXtZY9Ul1v7ef0VnP6PHNWW12poaZY3QRRl7GvDc65xe644FtS1lNGFStZH+1d3v7L+yJXJ+iv6uifSNsVnyiXGBr4v8E5gButOdhjkLK0NG3nHVoTHdSXmm196M/uhFva0n/v0LulD79iss07GMnlkmLbjGsLrMKBpLWgCl68ASMQsxjpyV6b/ADNp2n2vb+Tpy2ZpEtiuR3IcmMtQdcaH9YEUc7pL9L2Occ2hNKalmbdyb8pV7JpP62yQprHX/ZflP+j58SvSBKgETp2Gem6TWyx2mea0MltLXSOLxG6zxXQaAUMgtFaYabvBcIRlDau47e322KbLlGzyWeGC155nV5JHsdC2N99kpaXxua9zbhBZUPBP3jVuC001LVHsl9G3/JlLqv8AeiX8EX5ev5QbbJGUAtEUxjaakMjc0hoJpU3WgVwWscdEa/3cskmq9i+DpBGYrbDMxzorQ908NLt6KcOJY+hNAC03XU1AaVxWLTCCXVf+M03cm/JmbJ2UYjZnWa05xrM7n45Imte5khYGPBjc5oc1wa38QoWjSuk09SkuqtezJfX1DKuV2Pks4iY5kFma1kbXEF5AkMj3vphfc5zjTQMBU0Vgqk5Prt9F0I/26fn9zN0jyg20WqaZjS1ssjngOpeAOo0wUxQ0JdzTdm3JWUbP1SWzTulZnJo5Q+KJkn3GkEFrpGbdqTTbi15GV1ZyLayIOpC972UHtSRtjdXWLjXvFN97gtRba3VFPRRZYsv/AM9llD54XOeZLQWQRyCZ4P8AibfMzS1jRTChxxWJxk5auqRI7Xfn+Dn5DylEyOeC0B+ZnzZLog0vY+JxLSGuIBqC4HEad1FqSuu6/qh536V90y6fK8E1vFotMTsxfZeiaQXmKJjWMZUkAmjG1xGkpFNJ93b92Rr9KivRC6XZTjtMxmZLK9ziBcfBHEyONopHHHdmfgBhSg261jFGUVTXzfdmm15eXQ1S9I4jE54ZJ1l9kZYnVu5q4wNaZQ6t5zyxjW3aADE1OhJY25O3s2n72nXvQWyS7XXvf9v7HliuwEqC7qr+zf5Srol2ZnXHuHVZOzf5XJol2GqPcOqydm/yu+SaH2GqPcfVZOzf5XfJNEuzGqPcOqydm/yu+SaJdhrj3DqsnZv8rvkmiXZjVHuHVZPcf5XJol2Y1x7i6rJ2b/K5NEuw1x7j6rJ2b/K5NEuw1R7h1WTs3+V3yTRLsNce4urv9x/lKml9iqSFmne67kVKLYs073XcirRLDNO908ipRbDNO913IpRNh5h3uO5H5K0y2g6u/wBx3lKtMlo9bVfTPBQ6qCgQtAEFACgokCgoZQURQUOqgokMUBW5qpNyt8YKy4JlU2jO+yDUuUsCNrKZ5LKQuLxNHWM0yhzSNK5tNdTdoQcVLA86dqtijs0Xv1I89CVsUSYcVGypGuO6PHdiuEnJnRJGeR+4fyuikZcSsn6/tHMmkvgAOFT8Quc8tGlBM05ptCMFxeZ2b0IxPkA0BdlkfmYcSGdV5hNA3SAhOai6CoyBa5qM8sWdC1zUTQPOq8xE0ASCo3FkUZIoksrSsPFFm1NrqUOsR2rnyWb1o7Es1dBwXaMaObkV3KrZnUIs3qUTWIM+grROYWDf6hSkOaTzY/4UpB5BUp/ynqo4RZOayUe4+oKmiPYc5jfCDu4UTQhzWVZobE0RJzZF9ksd51KLnk0xR0hKUgtuTqHR6KQ0yRZykjKbJuXTTExzJLqVmEJyyc5kc1vV0FWYM2mhl5y7DDU0suuJbyXQ89sYG7kgtjrvI8QoSw5FCjb4HhigokH+HEIWgv7PR3zQtB415A/BC6WTDhrp6hQqibLM81AAB241XnypJWdoLc6d9jdJAXjqcjvSRa8gsN2hUheqpFa22PP2lzjWq+jGKXQ80kYnFdTFFZclkoL6WXSAcoXSWk7wVTjQqbuSF0DB/MPVDWkL+8cQoXSHLzIXSh+bgaoUPGvFqFDDYPK5LBJklNdOLgoKL4rTTAH939LLimaRoieCKE+o+Sy9jRONxB9k/wArLVlTKrYzXtWohnOlFFswZ3uClpF0sgZgsvKkVQK+sLHNNaDdwB4r0HAVO6eCFGT+YIAv7TzCCgvDa08EstBh3eagofLzoWhn69tABO/94QDDht/d/SA0WeTf6uPwCxI0kbC+n93v5IXNySOlErS2sd6lOS4POro3oOFa6/WHxVeRmdJhc13j4aOaWy0RunYqBXSoDpUPugr2nmodO67ghUgr+cJZaHf7zuSlgL3e/algd7ePKgCu/wDYgGD9XEFCqe943Wj4qWXSJ0lNJI/U0fBYeRI2om+wWQS/dlbXYS4/BeLNxTh1R1jjs6jOjshpeIp4AYcV4pcfGvU3y2d92TwYs2BoG848KL50c7WTUzq47HkZsgTVNGVxwoRX0qV9WPF4u5xcGZJskyt+83Rt+iV3jnxy6MzpZz3txxxPjXn/ANXYhEtOz64LSi2ZbLbncPBeuziSpueEAA73oB3u87kgAO3v5IKHePf4BDVAa9/jQDSFHJIqiQLtx4vXJzNKJU947vMu0LGplolG0kYA/pYB6lYs0EJdeABN4nW7Hk1ZlSTbFbn0fJcZihGefjTGtBQeLl+czy5mR6EeqOy3NFkyhFI66yRriNhvf0uc8GWKtoupGPpNPLGysWjXgT6DBejgYY5yqZnI2lseEtdqe+t5xdrNTUDgMBxX3oY4x6KjzNt9TKKVx9CD66ByXaMLMuQPtWwDlU8yutpbHPdk8NjluyUAI2uQDLh7zkKMO7z+SFoL2+RZ1ItMifyv5gLm5mkium1o4u3eKzbLQCn+vgC5ZspMNPe4NAA1KWC2Bm2n6n1rwCy2UnA90brzK11UaABqrUrM4qapjoXumfIfbfePF5+SxDHGP7VQtsIyWnTiNFcf2t0cV0cU+pNzsR5dddMcvttI1/eG+4F45cFHVrhszop7bnm7S/2jQYar1MPBo0cV9GEbW5xk+xlkeuzaitjCVlJXLqdDbnB2h5LucwD++RwQCzo7Q8llySNJCz2x7+AWHL0NURrXtCsWALO4fFzqeChRaNTBxJ/lClkb9jvK1RkLgwnS0kd4040WQa7M3ZT9DanmVhspXNDjjh+c1PlCqBYGUArWnlb8yuiQK3Sga+DcBz0lWiEZHnVRo3fPSVYxMtmGR1F2broZozuK5s0RqoU23z77V1bSMpETKffby/pYcjVEc5/sHALDYEZf9h4BQoGm17ksDMevNuO9xpoxQA407NvqdNUBJjidBc4UNbopTYoU2WWLHFoG95qeQWJMI9HkjIr5Y3yAuLW6mi6Cdy8Obi4Y8scd7s6KDas5LhQ0wbuaLzuJX0YxpHMjamCmw94+0eA0LSRDAtpGWwlerZEjDIVk0kUvfRRsGV0qxZqjp0PZt+uK02Qia4+y3R/WGKhSTa/6x40UAr+kF7RhqGnVq+sVSBnAdMjj4AqFAMr+B7t5NPFASjdQjCNo000lR9Ae1yF0bstsZ/ine2SmLNGO5fE43xHPwcv1wuPc7Qxxmup0Yfs9lY4UcymFSRU01rzr4hwaXqTTNf8AHZ7uLJzWQZoYi6RuJovy8+Pc+JWZtvc9CjSo+Q5WhkjleLpaK6h/K/o/DZo5MakmeCapnImevXFHJsyGVaYQ84ubNGOWYLLdFMcklViypFZUKdOjfdetkGA3s3FAMRnsuZQFjGnUxgwqSaGnNZBEvI0ygbmip17FQRLgdJe/0CAmGkfgaze848iqDfku0yRyMMUji4OAusB0V0c1jJhhkg1kWwTaZ96yS+QwsMrbry32hvX8n8QnhxcROOHeKfU+lC2rZrIXgllbN0YsoOgYKz3Gja6i93BvjMkqwW/kYm4rqeD6QZWyViM3nHdwU9V+x8P4TxfbXOl6nmnLF2PnOVLTE51YY823YSSV+qxRyQj+uVs8rp9Ec586rkKMrnVWDRAlARLkB2HPOuYafhr9StEIhw7U6tAPEfBAX2axmStwSPppoKAc1ieSMOuxUmaWWUNb7MZJxrXwSwZCHA/dY3xpr4rZCD34Yy11UaNtFpRsEmvYNDKnvE/BdFGjLPbdA2Qtdn7VI1jWfcZtdtoMV8HxufFTx8jhYtt9X2O2HSt5HrLf9oUTaiFhedpwC/N8N8H5HvnnXoj0S4mPkaejfTNk7rk1I3n7uw7l5/GPhmXDw5nD3JLqi4s+p0yj7TrFes4ePwn/AIt/CPFaM0sT+Y4mNxs+MWiVf0XXR4UjDJIsNloqJWCkSUBAlAJCnvYOhlokhEsEbZWuxoMCCAARzC+fPxTBjy8rI9LNcttWjPY8g2kyCMWe64mmLRgu8+LwxxublsRQd0fTp8gtslgc2ovmhc6g08tC/IcP4jPjfEbv9CWyPU4aYHy21AE0LidGiq/bJHjMZhYNDCfE/wABdlEyyuaagoA1urALokQxtK2Q6VlNBiubKXZ1TYpEykEEGlFmTVUEetyf0yEtnfZrUfw+w/eMQCvzHEeDrHxUeK4fZ+aPTHLcdLPm9sPtOoaipp4L9FG2lZwMpKpSBKAiShBVQpGqA+xfZlllsMhhdIS2T7oocHL8z8ReHriMPMWzidsE6dH1TMsrW7jtov57zv0aLk12PXXmY8t5Pz8RYMCdZ8F7/CuMjwmZZHBtEnHUqPmuVeidpiqWRtc3a0Cvqv6Fwnj3B8R0lTPFLBJHjcpsMeDmlp3ii+3CSnuji1RxnvquyISiG1GxRoNoC5NmkiItC5ykWiecXNsGO0SLSBkc5UFZKFIkoCJKAVUAkB976A9GCKTzxgH8DSMcNa/IfEfi7xReDBu/N9j0YIb2z399fgXmyfL2PXSMGWMrMs8ZkkrQbF7fDuCzcfk5cJfMzOSirPn+VvtOOiCIDe/H0X7LhPg7BDfNJy+Wx5pcS/I+f5dy/LaTWVw8AAB6L9VwvCYeGjpxr+Tzyk5dThl69TmShGUrLdiiJeVkFkciywSklUoGZ0ipSslARqgESgIoAQAFCH1K2/aXaXikQbC2lKAVPMr4eH4c4KEtc7nL1Z2eefkHRTprIy0tM8hex5uuLjWldY2K+LeE4c/Cyhjgk10oY8j1bnr/ALVLTSyAg4GpHJfl/hKDhxORPqjvn/afE3yr+jWzxFD3oUrJQCJQCqgAOUAPeoCslARJQCqgEgBAJQgBAdTOK0UiZN6A9dlTpQJ8nMie7/JGS3xFMF8fh/Dlg42eWK2kdXO40eKLl9o5EaoAqgESgI1QCqoBEoCJKhRIAQgIBKEEgGFAajIulFIlyAKoBVQBVAKqAVUAqoBEqARKgEhRIQFABQgkAKAEIXroaBAJACASAKoBEoUVUAKASgBCCUAkIBQCUAIAUIf/2Q==">
            <a:extLst>
              <a:ext uri="{FF2B5EF4-FFF2-40B4-BE49-F238E27FC236}">
                <a16:creationId xmlns:a16="http://schemas.microsoft.com/office/drawing/2014/main" id="{6CD6E747-68D3-4291-84AE-08510B319E8B}"/>
              </a:ext>
            </a:extLst>
          </p:cNvPr>
          <p:cNvSpPr>
            <a:spLocks noChangeAspect="1" noChangeArrowheads="1"/>
          </p:cNvSpPr>
          <p:nvPr/>
        </p:nvSpPr>
        <p:spPr bwMode="auto">
          <a:xfrm>
            <a:off x="14922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en-US" altLang="pt-PT" sz="1800">
              <a:latin typeface="Arial" panose="020B0604020202020204" pitchFamily="34" charset="0"/>
            </a:endParaRPr>
          </a:p>
        </p:txBody>
      </p:sp>
      <p:pic>
        <p:nvPicPr>
          <p:cNvPr id="34821" name="Picture 9">
            <a:extLst>
              <a:ext uri="{FF2B5EF4-FFF2-40B4-BE49-F238E27FC236}">
                <a16:creationId xmlns:a16="http://schemas.microsoft.com/office/drawing/2014/main" id="{2D418AFB-617A-4865-A2B3-0E2711CCE5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4863" y="66542"/>
            <a:ext cx="184250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
            <a:extLst>
              <a:ext uri="{FF2B5EF4-FFF2-40B4-BE49-F238E27FC236}">
                <a16:creationId xmlns:a16="http://schemas.microsoft.com/office/drawing/2014/main" id="{BDAC7FD2-512E-4C1F-BCEA-C202EB569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434" y="4033450"/>
            <a:ext cx="1812345" cy="260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CaixaDeTexto 10">
            <a:extLst>
              <a:ext uri="{FF2B5EF4-FFF2-40B4-BE49-F238E27FC236}">
                <a16:creationId xmlns:a16="http://schemas.microsoft.com/office/drawing/2014/main" id="{D5094A7D-7455-414F-9825-CF791CF77EA9}"/>
              </a:ext>
            </a:extLst>
          </p:cNvPr>
          <p:cNvSpPr txBox="1"/>
          <p:nvPr/>
        </p:nvSpPr>
        <p:spPr>
          <a:xfrm>
            <a:off x="2756647" y="4033450"/>
            <a:ext cx="6959507" cy="2523768"/>
          </a:xfrm>
          <a:prstGeom prst="rect">
            <a:avLst/>
          </a:prstGeom>
          <a:noFill/>
        </p:spPr>
        <p:txBody>
          <a:bodyPr wrap="square">
            <a:spAutoFit/>
          </a:bodyPr>
          <a:lstStyle/>
          <a:p>
            <a:pPr eaLnBrk="1" hangingPunct="1">
              <a:defRPr/>
            </a:pPr>
            <a:r>
              <a:rPr lang="pt-PT" b="1" dirty="0"/>
              <a:t>Mensagens principais:</a:t>
            </a:r>
          </a:p>
          <a:p>
            <a:pPr eaLnBrk="1" hangingPunct="1">
              <a:buFontTx/>
              <a:buChar char="-"/>
              <a:defRPr/>
            </a:pPr>
            <a:r>
              <a:rPr lang="pt-PT" sz="1400" dirty="0"/>
              <a:t>necessidade de desenvolver </a:t>
            </a:r>
            <a:r>
              <a:rPr lang="pt-PT" sz="1400" b="1" dirty="0"/>
              <a:t>estratégias nacionais </a:t>
            </a:r>
            <a:r>
              <a:rPr lang="pt-PT" sz="1400" dirty="0"/>
              <a:t>de redução do APEF, integrando medidas de prevenção, intervenção e compensação;</a:t>
            </a:r>
          </a:p>
          <a:p>
            <a:pPr eaLnBrk="1" hangingPunct="1">
              <a:buFontTx/>
              <a:buChar char="-"/>
              <a:defRPr/>
            </a:pPr>
            <a:r>
              <a:rPr lang="pt-PT" sz="1400" dirty="0"/>
              <a:t> importância de </a:t>
            </a:r>
            <a:r>
              <a:rPr lang="pt-PT" sz="1400" dirty="0">
                <a:ea typeface="Verdana" pitchFamily="34" charset="0"/>
              </a:rPr>
              <a:t>p</a:t>
            </a:r>
            <a:r>
              <a:rPr lang="pt-PT" altLang="en-US" sz="1400" dirty="0">
                <a:ea typeface="Verdana" pitchFamily="34" charset="0"/>
              </a:rPr>
              <a:t>roduzir </a:t>
            </a:r>
            <a:r>
              <a:rPr lang="pt-PT" altLang="en-US" sz="1400" b="1" dirty="0">
                <a:ea typeface="Verdana" pitchFamily="34" charset="0"/>
              </a:rPr>
              <a:t>conhecimento</a:t>
            </a:r>
            <a:r>
              <a:rPr lang="pt-PT" altLang="en-US" sz="1400" dirty="0">
                <a:ea typeface="Verdana" pitchFamily="34" charset="0"/>
              </a:rPr>
              <a:t> sobre o APEF, através de </a:t>
            </a:r>
            <a:r>
              <a:rPr lang="pt-PT" sz="1400" dirty="0"/>
              <a:t>recolha sistemática de informação a usar na definição das políticas e da </a:t>
            </a:r>
            <a:r>
              <a:rPr lang="pt-PT" sz="1400" b="1" dirty="0"/>
              <a:t>m</a:t>
            </a:r>
            <a:r>
              <a:rPr lang="pt-PT" altLang="en-US" sz="1400" b="1" dirty="0">
                <a:ea typeface="Verdana" pitchFamily="34" charset="0"/>
              </a:rPr>
              <a:t>onitorizar e avaliar</a:t>
            </a:r>
            <a:r>
              <a:rPr lang="pt-PT" altLang="en-US" sz="1400" dirty="0">
                <a:ea typeface="Verdana" pitchFamily="34" charset="0"/>
              </a:rPr>
              <a:t> as medidas;</a:t>
            </a:r>
            <a:endParaRPr lang="pt-PT" sz="1400" dirty="0"/>
          </a:p>
          <a:p>
            <a:pPr eaLnBrk="1" hangingPunct="1">
              <a:buFontTx/>
              <a:buChar char="-"/>
              <a:defRPr/>
            </a:pPr>
            <a:r>
              <a:rPr lang="pt-PT" altLang="en-US" sz="1400" b="1" dirty="0">
                <a:ea typeface="Verdana,Italic" pitchFamily="32" charset="0"/>
              </a:rPr>
              <a:t> formação inicial e contínua dos profissionais</a:t>
            </a:r>
            <a:r>
              <a:rPr lang="pt-PT" altLang="en-US" sz="1400" dirty="0">
                <a:ea typeface="Verdana,Italic" pitchFamily="32" charset="0"/>
              </a:rPr>
              <a:t> de educação, especialmente professores. Capacitar os profissionais no uso de metodologias de diferenciação educativa para a inclusão;</a:t>
            </a:r>
            <a:endParaRPr lang="pt-PT" sz="1400" dirty="0"/>
          </a:p>
          <a:p>
            <a:pPr eaLnBrk="1" hangingPunct="1">
              <a:defRPr/>
            </a:pPr>
            <a:r>
              <a:rPr lang="pt-PT" sz="1400" dirty="0"/>
              <a:t>- reforço do acesso a </a:t>
            </a:r>
            <a:r>
              <a:rPr lang="pt-PT" sz="1400" b="1" dirty="0"/>
              <a:t>respostas de educação de 2ª oportunidade </a:t>
            </a:r>
            <a:r>
              <a:rPr lang="pt-PT" sz="1400" dirty="0"/>
              <a:t>para todos os jovens, diferenciadas e de qualidade.</a:t>
            </a:r>
          </a:p>
        </p:txBody>
      </p:sp>
      <p:sp>
        <p:nvSpPr>
          <p:cNvPr id="12" name="Seta em ângulo recto para cima 11">
            <a:extLst>
              <a:ext uri="{FF2B5EF4-FFF2-40B4-BE49-F238E27FC236}">
                <a16:creationId xmlns:a16="http://schemas.microsoft.com/office/drawing/2014/main" id="{EAD31629-5E4C-4828-88CE-0C8158115313}"/>
              </a:ext>
            </a:extLst>
          </p:cNvPr>
          <p:cNvSpPr/>
          <p:nvPr/>
        </p:nvSpPr>
        <p:spPr>
          <a:xfrm rot="5400000">
            <a:off x="1519517" y="2796321"/>
            <a:ext cx="945776" cy="15284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PT"/>
          </a:p>
        </p:txBody>
      </p:sp>
    </p:spTree>
    <p:extLst>
      <p:ext uri="{BB962C8B-B14F-4D97-AF65-F5344CB8AC3E}">
        <p14:creationId xmlns:p14="http://schemas.microsoft.com/office/powerpoint/2010/main" val="3315913782"/>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ixaDeTexto 6">
            <a:extLst>
              <a:ext uri="{FF2B5EF4-FFF2-40B4-BE49-F238E27FC236}">
                <a16:creationId xmlns:a16="http://schemas.microsoft.com/office/drawing/2014/main" id="{79343AA7-F959-4148-9423-4348C7F101ED}"/>
              </a:ext>
            </a:extLst>
          </p:cNvPr>
          <p:cNvSpPr txBox="1"/>
          <p:nvPr/>
        </p:nvSpPr>
        <p:spPr>
          <a:xfrm>
            <a:off x="346064" y="453004"/>
            <a:ext cx="10290759" cy="400110"/>
          </a:xfrm>
          <a:prstGeom prst="rect">
            <a:avLst/>
          </a:prstGeom>
          <a:noFill/>
          <a:ln w="19050">
            <a:solidFill>
              <a:srgbClr val="FF0000"/>
            </a:solidFill>
          </a:ln>
          <a:effectLst/>
        </p:spPr>
        <p:txBody>
          <a:bodyPr wrap="square">
            <a:spAutoFit/>
          </a:bodyPr>
          <a:lstStyle/>
          <a:p>
            <a:pPr>
              <a:defRPr/>
            </a:pPr>
            <a:r>
              <a:rPr lang="pt-PT" altLang="en-US" sz="2000" b="1" dirty="0">
                <a:solidFill>
                  <a:srgbClr val="000000"/>
                </a:solidFill>
                <a:effectLst>
                  <a:outerShdw blurRad="38100" dist="38100" dir="2700000" algn="tl">
                    <a:srgbClr val="000000">
                      <a:alpha val="43137"/>
                    </a:srgbClr>
                  </a:outerShdw>
                </a:effectLst>
              </a:rPr>
              <a:t>Política Nacional de Redução do Abandono Precoce- </a:t>
            </a:r>
            <a:r>
              <a:rPr lang="en-US" sz="2000" dirty="0"/>
              <a:t>Um Quadro </a:t>
            </a:r>
            <a:r>
              <a:rPr lang="en-US" sz="2000" dirty="0" err="1"/>
              <a:t>articulado</a:t>
            </a:r>
            <a:r>
              <a:rPr lang="en-US" sz="2000" dirty="0"/>
              <a:t> de </a:t>
            </a:r>
            <a:r>
              <a:rPr lang="en-US" sz="2000" dirty="0" err="1">
                <a:solidFill>
                  <a:schemeClr val="bg1"/>
                </a:solidFill>
              </a:rPr>
              <a:t>medidas</a:t>
            </a:r>
            <a:endParaRPr lang="en-US" sz="1600" b="1" dirty="0">
              <a:solidFill>
                <a:schemeClr val="bg1"/>
              </a:solidFill>
            </a:endParaRPr>
          </a:p>
        </p:txBody>
      </p:sp>
      <p:pic>
        <p:nvPicPr>
          <p:cNvPr id="24" name="Picture 2" descr="G:\Portfolio escola\portfolio escola\Graffiti!\IMG_0177.JPG">
            <a:extLst>
              <a:ext uri="{FF2B5EF4-FFF2-40B4-BE49-F238E27FC236}">
                <a16:creationId xmlns:a16="http://schemas.microsoft.com/office/drawing/2014/main" id="{088488DF-A828-489B-8E77-5E6C6CC722B4}"/>
              </a:ext>
            </a:extLst>
          </p:cNvPr>
          <p:cNvPicPr>
            <a:picLocks noChangeAspect="1" noChangeArrowheads="1"/>
          </p:cNvPicPr>
          <p:nvPr/>
        </p:nvPicPr>
        <p:blipFill>
          <a:blip r:embed="rId3" cstate="print"/>
          <a:srcRect l="14276" r="44775"/>
          <a:stretch>
            <a:fillRect/>
          </a:stretch>
        </p:blipFill>
        <p:spPr bwMode="auto">
          <a:xfrm>
            <a:off x="550095" y="3877834"/>
            <a:ext cx="1677634" cy="2884860"/>
          </a:xfrm>
          <a:prstGeom prst="round2DiagRect">
            <a:avLst>
              <a:gd name="adj1" fmla="val 16667"/>
              <a:gd name="adj2" fmla="val 0"/>
            </a:avLst>
          </a:prstGeom>
          <a:ln w="12700" cap="sq">
            <a:solidFill>
              <a:schemeClr val="tx1">
                <a:lumMod val="85000"/>
                <a:lumOff val="15000"/>
              </a:schemeClr>
            </a:solidFill>
            <a:miter lim="800000"/>
          </a:ln>
          <a:effectLst>
            <a:reflection blurRad="6350" stA="50000" endA="300" endPos="55500" dist="50800" dir="5400000" sy="-100000" algn="bl" rotWithShape="0"/>
          </a:effectLst>
        </p:spPr>
      </p:pic>
      <p:graphicFrame>
        <p:nvGraphicFramePr>
          <p:cNvPr id="2" name="Diagrama 1">
            <a:extLst>
              <a:ext uri="{FF2B5EF4-FFF2-40B4-BE49-F238E27FC236}">
                <a16:creationId xmlns:a16="http://schemas.microsoft.com/office/drawing/2014/main" id="{C775F080-5CFF-44B4-96CF-E07120F4A7FE}"/>
              </a:ext>
            </a:extLst>
          </p:cNvPr>
          <p:cNvGraphicFramePr/>
          <p:nvPr>
            <p:extLst>
              <p:ext uri="{D42A27DB-BD31-4B8C-83A1-F6EECF244321}">
                <p14:modId xmlns:p14="http://schemas.microsoft.com/office/powerpoint/2010/main" val="2962610941"/>
              </p:ext>
            </p:extLst>
          </p:nvPr>
        </p:nvGraphicFramePr>
        <p:xfrm>
          <a:off x="6008914" y="3871205"/>
          <a:ext cx="4427476" cy="2874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ixaDeTexto 6">
            <a:extLst>
              <a:ext uri="{FF2B5EF4-FFF2-40B4-BE49-F238E27FC236}">
                <a16:creationId xmlns:a16="http://schemas.microsoft.com/office/drawing/2014/main" id="{24194050-B43E-426A-B8CE-91C44DC305D1}"/>
              </a:ext>
            </a:extLst>
          </p:cNvPr>
          <p:cNvSpPr txBox="1"/>
          <p:nvPr/>
        </p:nvSpPr>
        <p:spPr>
          <a:xfrm>
            <a:off x="6728870" y="4808788"/>
            <a:ext cx="3707520" cy="400110"/>
          </a:xfrm>
          <a:prstGeom prst="rect">
            <a:avLst/>
          </a:prstGeom>
          <a:noFill/>
        </p:spPr>
        <p:txBody>
          <a:bodyPr wrap="square" rtlCol="0">
            <a:spAutoFit/>
          </a:bodyPr>
          <a:lstStyle/>
          <a:p>
            <a:r>
              <a:rPr lang="pt-PT" sz="2000" dirty="0">
                <a:solidFill>
                  <a:srgbClr val="7030A0"/>
                </a:solidFill>
                <a:effectLst>
                  <a:outerShdw blurRad="38100" dist="38100" dir="2700000" algn="tl">
                    <a:srgbClr val="000000">
                      <a:alpha val="43137"/>
                    </a:srgbClr>
                  </a:outerShdw>
                </a:effectLst>
              </a:rPr>
              <a:t>Escolas de 2ª Oportunidade</a:t>
            </a:r>
          </a:p>
        </p:txBody>
      </p:sp>
      <p:sp>
        <p:nvSpPr>
          <p:cNvPr id="3" name="CaixaDeTexto 2">
            <a:extLst>
              <a:ext uri="{FF2B5EF4-FFF2-40B4-BE49-F238E27FC236}">
                <a16:creationId xmlns:a16="http://schemas.microsoft.com/office/drawing/2014/main" id="{FC27FECE-7F31-46AB-9D99-361F85231450}"/>
              </a:ext>
            </a:extLst>
          </p:cNvPr>
          <p:cNvSpPr txBox="1"/>
          <p:nvPr/>
        </p:nvSpPr>
        <p:spPr>
          <a:xfrm>
            <a:off x="42818" y="1098236"/>
            <a:ext cx="10046811" cy="2534476"/>
          </a:xfrm>
          <a:prstGeom prst="rect">
            <a:avLst/>
          </a:prstGeom>
          <a:noFill/>
        </p:spPr>
        <p:txBody>
          <a:bodyPr wrap="square" rtlCol="0">
            <a:spAutoFit/>
          </a:bodyPr>
          <a:lstStyle/>
          <a:p>
            <a:pPr>
              <a:lnSpc>
                <a:spcPct val="150000"/>
              </a:lnSpc>
            </a:pPr>
            <a:r>
              <a:rPr lang="pt-PT" dirty="0"/>
              <a:t>Muitas políticas concentram-se principalmente em medidas de </a:t>
            </a:r>
            <a:r>
              <a:rPr lang="pt-PT" b="1" dirty="0"/>
              <a:t>prevenção</a:t>
            </a:r>
            <a:r>
              <a:rPr lang="pt-PT" dirty="0"/>
              <a:t> e </a:t>
            </a:r>
            <a:r>
              <a:rPr lang="pt-PT" b="1" dirty="0"/>
              <a:t>intervenção</a:t>
            </a:r>
            <a:r>
              <a:rPr lang="pt-PT" dirty="0"/>
              <a:t> nas escolas, envolvendo apenas populações escolares. Não há consciência social suficiente do grande número de jovens que estão fora da escola e não pretendem regressar. É por isso que todos os documentos europeus destacam a </a:t>
            </a:r>
            <a:r>
              <a:rPr lang="pt-PT" b="1" dirty="0"/>
              <a:t>importância das medidas de compensação</a:t>
            </a:r>
            <a:r>
              <a:rPr lang="pt-PT" dirty="0"/>
              <a:t>, entre as quais as escolas de segunda oportunidade, na redução do ELET, da exclusão social e do desemprego juvenis em toda a Europa.</a:t>
            </a:r>
          </a:p>
        </p:txBody>
      </p:sp>
    </p:spTree>
    <p:extLst>
      <p:ext uri="{BB962C8B-B14F-4D97-AF65-F5344CB8AC3E}">
        <p14:creationId xmlns:p14="http://schemas.microsoft.com/office/powerpoint/2010/main" val="186822943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4231748D-2292-4032-B5EB-FFE277399173}"/>
              </a:ext>
            </a:extLst>
          </p:cNvPr>
          <p:cNvSpPr>
            <a:spLocks noChangeArrowheads="1"/>
          </p:cNvSpPr>
          <p:nvPr/>
        </p:nvSpPr>
        <p:spPr bwMode="auto">
          <a:xfrm>
            <a:off x="4227514" y="3606800"/>
            <a:ext cx="1809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entury Gothic" panose="020B0502020202020204" pitchFamily="34" charset="0"/>
              </a:defRPr>
            </a:lvl9pPr>
          </a:lstStyle>
          <a:p>
            <a:pPr>
              <a:spcBef>
                <a:spcPct val="0"/>
              </a:spcBef>
              <a:buClrTx/>
              <a:buSzTx/>
              <a:buFontTx/>
              <a:buNone/>
            </a:pPr>
            <a:br>
              <a:rPr lang="pt-PT" altLang="pt-PT" sz="2400">
                <a:solidFill>
                  <a:srgbClr val="FFFFFF"/>
                </a:solidFill>
                <a:cs typeface="Lucida Sans Unicode" panose="020B0602030504020204" pitchFamily="34" charset="0"/>
              </a:rPr>
            </a:br>
            <a:endParaRPr lang="pt-PT" altLang="pt-PT" sz="2400">
              <a:solidFill>
                <a:srgbClr val="FFFFFF"/>
              </a:solidFill>
              <a:cs typeface="Lucida Sans Unicode" panose="020B0602030504020204" pitchFamily="34" charset="0"/>
            </a:endParaRPr>
          </a:p>
        </p:txBody>
      </p:sp>
      <p:sp>
        <p:nvSpPr>
          <p:cNvPr id="48131" name="Rectangle 2">
            <a:extLst>
              <a:ext uri="{FF2B5EF4-FFF2-40B4-BE49-F238E27FC236}">
                <a16:creationId xmlns:a16="http://schemas.microsoft.com/office/drawing/2014/main" id="{625C54BD-0322-4FCB-B062-150C7019D6FF}"/>
              </a:ext>
            </a:extLst>
          </p:cNvPr>
          <p:cNvSpPr>
            <a:spLocks noChangeArrowheads="1"/>
          </p:cNvSpPr>
          <p:nvPr/>
        </p:nvSpPr>
        <p:spPr bwMode="auto">
          <a:xfrm>
            <a:off x="1524000" y="2789239"/>
            <a:ext cx="9144000" cy="1587"/>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pt-PT" altLang="pt-PT" sz="1800"/>
          </a:p>
        </p:txBody>
      </p:sp>
      <p:pic>
        <p:nvPicPr>
          <p:cNvPr id="19460" name="Picture 3">
            <a:extLst>
              <a:ext uri="{FF2B5EF4-FFF2-40B4-BE49-F238E27FC236}">
                <a16:creationId xmlns:a16="http://schemas.microsoft.com/office/drawing/2014/main" id="{CA594F26-4528-4AA4-A01F-947A3FE37526}"/>
              </a:ext>
            </a:extLst>
          </p:cNvPr>
          <p:cNvPicPr>
            <a:picLocks noChangeAspect="1" noChangeArrowheads="1"/>
          </p:cNvPicPr>
          <p:nvPr/>
        </p:nvPicPr>
        <p:blipFill>
          <a:blip r:embed="rId3" cstate="print"/>
          <a:srcRect r="4749"/>
          <a:stretch>
            <a:fillRect/>
          </a:stretch>
        </p:blipFill>
        <p:spPr bwMode="auto">
          <a:xfrm>
            <a:off x="287187" y="760814"/>
            <a:ext cx="3389434" cy="279793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19461" name="Rectangle 7">
            <a:extLst>
              <a:ext uri="{FF2B5EF4-FFF2-40B4-BE49-F238E27FC236}">
                <a16:creationId xmlns:a16="http://schemas.microsoft.com/office/drawing/2014/main" id="{60A712CB-BCB3-4F90-9818-07795DD07C1B}"/>
              </a:ext>
            </a:extLst>
          </p:cNvPr>
          <p:cNvSpPr>
            <a:spLocks noChangeArrowheads="1"/>
          </p:cNvSpPr>
          <p:nvPr/>
        </p:nvSpPr>
        <p:spPr bwMode="auto">
          <a:xfrm>
            <a:off x="3503612" y="198653"/>
            <a:ext cx="6408812" cy="710067"/>
          </a:xfrm>
          <a:prstGeom prst="rect">
            <a:avLst/>
          </a:prstGeom>
          <a:noFill/>
          <a:ln w="9525">
            <a:noFill/>
            <a:miter lim="800000"/>
            <a:headEnd/>
            <a:tailEnd/>
          </a:ln>
        </p:spPr>
        <p:txBody>
          <a:bodyPr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PT" sz="2000" b="1" dirty="0">
                <a:ln w="22225">
                  <a:solidFill>
                    <a:schemeClr val="accent2"/>
                  </a:solidFill>
                  <a:prstDash val="solid"/>
                </a:ln>
                <a:solidFill>
                  <a:schemeClr val="accent2">
                    <a:lumMod val="40000"/>
                    <a:lumOff val="60000"/>
                  </a:schemeClr>
                </a:solidFill>
                <a:latin typeface="Tahoma" pitchFamily="34" charset="0"/>
                <a:cs typeface="Lucida Sans Unicode" pitchFamily="34" charset="0"/>
              </a:rPr>
              <a:t>ESCOLA DE SEGUNDA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PT" sz="2000" b="1" dirty="0">
                <a:ln w="22225">
                  <a:solidFill>
                    <a:schemeClr val="accent2"/>
                  </a:solidFill>
                  <a:prstDash val="solid"/>
                </a:ln>
                <a:solidFill>
                  <a:schemeClr val="accent2">
                    <a:lumMod val="40000"/>
                    <a:lumOff val="60000"/>
                  </a:schemeClr>
                </a:solidFill>
                <a:latin typeface="Tahoma" pitchFamily="34" charset="0"/>
                <a:cs typeface="Lucida Sans Unicode" pitchFamily="34" charset="0"/>
              </a:rPr>
              <a:t>OPORTUNIDADE DE MATOSINHOS</a:t>
            </a:r>
            <a:r>
              <a:rPr lang="pt-PT"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50800" dist="38100" dir="2700000" algn="tl" rotWithShape="0">
                    <a:prstClr val="black">
                      <a:alpha val="40000"/>
                    </a:prstClr>
                  </a:outerShdw>
                  <a:reflection blurRad="12700" stA="50000" endPos="50000" dist="5000" dir="5400000" sy="-100000" rotWithShape="0"/>
                </a:effectLst>
                <a:latin typeface="Tahoma" pitchFamily="34" charset="0"/>
                <a:cs typeface="Lucida Sans Unicode" pitchFamily="34" charset="0"/>
              </a:rPr>
              <a:t> </a:t>
            </a:r>
          </a:p>
        </p:txBody>
      </p:sp>
      <p:pic>
        <p:nvPicPr>
          <p:cNvPr id="19462" name="Picture 8">
            <a:extLst>
              <a:ext uri="{FF2B5EF4-FFF2-40B4-BE49-F238E27FC236}">
                <a16:creationId xmlns:a16="http://schemas.microsoft.com/office/drawing/2014/main" id="{4AC86C2A-15D9-4D74-998F-CA7E78D27525}"/>
              </a:ext>
            </a:extLst>
          </p:cNvPr>
          <p:cNvPicPr>
            <a:picLocks noChangeAspect="1" noChangeArrowheads="1"/>
          </p:cNvPicPr>
          <p:nvPr/>
        </p:nvPicPr>
        <p:blipFill>
          <a:blip r:embed="rId4" cstate="print"/>
          <a:srcRect t="9966" b="14941"/>
          <a:stretch>
            <a:fillRect/>
          </a:stretch>
        </p:blipFill>
        <p:spPr bwMode="auto">
          <a:xfrm>
            <a:off x="3456418" y="3672941"/>
            <a:ext cx="6912768" cy="2757552"/>
          </a:xfrm>
          <a:prstGeom prst="rect">
            <a:avLst/>
          </a:prstGeom>
          <a:solidFill>
            <a:srgbClr val="FFFFFF">
              <a:shade val="85000"/>
            </a:srgbClr>
          </a:solidFill>
          <a:ln w="190500" cap="sq">
            <a:solidFill>
              <a:schemeClr val="accent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775" name="Text Box 9">
            <a:extLst>
              <a:ext uri="{FF2B5EF4-FFF2-40B4-BE49-F238E27FC236}">
                <a16:creationId xmlns:a16="http://schemas.microsoft.com/office/drawing/2014/main" id="{D4A88E24-1767-45C1-AD80-86B9D08E3D29}"/>
              </a:ext>
            </a:extLst>
          </p:cNvPr>
          <p:cNvSpPr txBox="1">
            <a:spLocks noChangeArrowheads="1"/>
          </p:cNvSpPr>
          <p:nvPr/>
        </p:nvSpPr>
        <p:spPr bwMode="auto">
          <a:xfrm>
            <a:off x="3722315" y="1254301"/>
            <a:ext cx="6190109" cy="2508250"/>
          </a:xfrm>
          <a:prstGeom prst="rect">
            <a:avLst/>
          </a:prstGeom>
          <a:noFill/>
          <a:ln w="9525">
            <a:noFill/>
            <a:miter lim="800000"/>
            <a:headEnd/>
            <a:tailEnd/>
          </a:ln>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Projeto pioneiro no país, foi até agora uma parceria entre a </a:t>
            </a:r>
            <a:r>
              <a:rPr lang="pt-PT" sz="1600" b="1" dirty="0">
                <a:ln w="0"/>
                <a:effectLst>
                  <a:outerShdw blurRad="38100" dist="19050" dir="2700000" algn="tl" rotWithShape="0">
                    <a:schemeClr val="dk1">
                      <a:alpha val="40000"/>
                    </a:schemeClr>
                  </a:outerShdw>
                </a:effectLst>
                <a:latin typeface="Tahoma" pitchFamily="34" charset="0"/>
                <a:cs typeface="Lucida Sans Unicode" pitchFamily="34" charset="0"/>
              </a:rPr>
              <a:t>AE2O</a:t>
            </a: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 Associação para a Educação de Segunda Oportunidade, a </a:t>
            </a:r>
            <a:r>
              <a:rPr lang="pt-PT" sz="1600" b="1" dirty="0">
                <a:ln w="0"/>
                <a:effectLst>
                  <a:outerShdw blurRad="38100" dist="19050" dir="2700000" algn="tl" rotWithShape="0">
                    <a:schemeClr val="dk1">
                      <a:alpha val="40000"/>
                    </a:schemeClr>
                  </a:outerShdw>
                </a:effectLst>
                <a:latin typeface="Tahoma" pitchFamily="34" charset="0"/>
                <a:cs typeface="Lucida Sans Unicode" pitchFamily="34" charset="0"/>
              </a:rPr>
              <a:t>Câmara Municipal de Matosinhos, </a:t>
            </a: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o </a:t>
            </a:r>
            <a:r>
              <a:rPr lang="pt-PT" sz="1600" b="1" dirty="0">
                <a:ln w="0"/>
                <a:effectLst>
                  <a:outerShdw blurRad="38100" dist="19050" dir="2700000" algn="tl" rotWithShape="0">
                    <a:schemeClr val="dk1">
                      <a:alpha val="40000"/>
                    </a:schemeClr>
                  </a:outerShdw>
                </a:effectLst>
                <a:latin typeface="Tahoma" pitchFamily="34" charset="0"/>
                <a:cs typeface="Lucida Sans Unicode" pitchFamily="34" charset="0"/>
              </a:rPr>
              <a:t>Ministério da Educação </a:t>
            </a:r>
            <a:r>
              <a:rPr lang="pt-PT" sz="1600" dirty="0">
                <a:ln w="0"/>
                <a:latin typeface="Tahoma" pitchFamily="34" charset="0"/>
                <a:cs typeface="Lucida Sans Unicode" pitchFamily="34" charset="0"/>
              </a:rPr>
              <a:t>e o</a:t>
            </a:r>
            <a:r>
              <a:rPr lang="pt-PT" sz="1600" b="1" dirty="0">
                <a:ln w="0"/>
                <a:effectLst>
                  <a:outerShdw blurRad="38100" dist="19050" dir="2700000" algn="tl" rotWithShape="0">
                    <a:schemeClr val="dk1">
                      <a:alpha val="40000"/>
                    </a:schemeClr>
                  </a:outerShdw>
                </a:effectLst>
                <a:latin typeface="Tahoma" pitchFamily="34" charset="0"/>
                <a:cs typeface="Lucida Sans Unicode" pitchFamily="34" charset="0"/>
              </a:rPr>
              <a:t> IEFP,</a:t>
            </a: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 tendo iniciado as suas atividades a 1 de Setembro de 2008.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Representante português na rede europeia de Escolas de 2ª Oportunidade, E2C </a:t>
            </a:r>
            <a:r>
              <a:rPr lang="pt-PT" sz="1600" dirty="0" err="1">
                <a:ln w="0"/>
                <a:effectLst>
                  <a:outerShdw blurRad="38100" dist="19050" dir="2700000" algn="tl" rotWithShape="0">
                    <a:schemeClr val="dk1">
                      <a:alpha val="40000"/>
                    </a:schemeClr>
                  </a:outerShdw>
                </a:effectLst>
                <a:latin typeface="Tahoma" pitchFamily="34" charset="0"/>
                <a:cs typeface="Lucida Sans Unicode" pitchFamily="34" charset="0"/>
              </a:rPr>
              <a:t>Europe</a:t>
            </a:r>
            <a:r>
              <a:rPr lang="pt-PT" sz="1600" dirty="0">
                <a:ln w="0"/>
                <a:effectLst>
                  <a:outerShdw blurRad="38100" dist="19050" dir="2700000" algn="tl" rotWithShape="0">
                    <a:schemeClr val="dk1">
                      <a:alpha val="40000"/>
                    </a:schemeClr>
                  </a:outerShdw>
                </a:effectLst>
                <a:latin typeface="Tahoma" pitchFamily="34" charset="0"/>
                <a:cs typeface="Lucida Sans Unicode" pitchFamily="34" charset="0"/>
              </a:rPr>
              <a:t>, procura o envolvimento ativo dos vários agentes socioeducativos numa ampla parceria e num esforço coletivo de luta contra o abandono precoce e a exclusão social de jovens. </a:t>
            </a:r>
          </a:p>
        </p:txBody>
      </p:sp>
      <p:pic>
        <p:nvPicPr>
          <p:cNvPr id="48136" name="Picture 1">
            <a:extLst>
              <a:ext uri="{FF2B5EF4-FFF2-40B4-BE49-F238E27FC236}">
                <a16:creationId xmlns:a16="http://schemas.microsoft.com/office/drawing/2014/main" id="{2A2033B5-11F7-40F3-8C25-B334E4BE4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24" y="5051717"/>
            <a:ext cx="2857889" cy="1260113"/>
          </a:xfrm>
          <a:prstGeom prst="rect">
            <a:avLst/>
          </a:prstGeom>
          <a:solidFill>
            <a:schemeClr val="accent1">
              <a:alpha val="0"/>
            </a:schemeClr>
          </a:solidFill>
          <a:ln>
            <a:noFill/>
          </a:ln>
          <a:effectLst>
            <a:outerShdw dist="35921" dir="5099971" algn="ctr" rotWithShape="0">
              <a:srgbClr val="808080">
                <a:alpha val="0"/>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14461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8826A59-F33A-4F61-97D4-ABB97EDC7D8C}"/>
              </a:ext>
            </a:extLst>
          </p:cNvPr>
          <p:cNvGraphicFramePr>
            <a:graphicFrameLocks noGrp="1"/>
          </p:cNvGraphicFramePr>
          <p:nvPr>
            <p:extLst>
              <p:ext uri="{D42A27DB-BD31-4B8C-83A1-F6EECF244321}">
                <p14:modId xmlns:p14="http://schemas.microsoft.com/office/powerpoint/2010/main" val="1962907898"/>
              </p:ext>
            </p:extLst>
          </p:nvPr>
        </p:nvGraphicFramePr>
        <p:xfrm>
          <a:off x="311242" y="881233"/>
          <a:ext cx="9910316" cy="2666434"/>
        </p:xfrm>
        <a:graphic>
          <a:graphicData uri="http://schemas.openxmlformats.org/drawingml/2006/table">
            <a:tbl>
              <a:tblPr/>
              <a:tblGrid>
                <a:gridCol w="9910316">
                  <a:extLst>
                    <a:ext uri="{9D8B030D-6E8A-4147-A177-3AD203B41FA5}">
                      <a16:colId xmlns:a16="http://schemas.microsoft.com/office/drawing/2014/main" val="20000"/>
                    </a:ext>
                  </a:extLst>
                </a:gridCol>
              </a:tblGrid>
              <a:tr h="2666434">
                <a:tc>
                  <a:txBody>
                    <a:bodyPr/>
                    <a:lstStyle/>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 formação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não é igual para todos</a:t>
                      </a:r>
                    </a:p>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Cada jovem desenha e desenvolve o seu próprio Plano Individual de Formação;</a:t>
                      </a:r>
                    </a:p>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 formação organiza-se em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módulos flexíveis </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em</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4 áreas </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principais de intervenção: </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(i) certificação escolar de 6º e 9º anos, (</a:t>
                      </a:r>
                      <a:r>
                        <a:rPr kumimoji="0" lang="pt-PT" sz="1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ii</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educação artística, (</a:t>
                      </a:r>
                      <a:r>
                        <a:rPr kumimoji="0" lang="pt-PT" sz="1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iii</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formação vocacional e (</a:t>
                      </a:r>
                      <a:r>
                        <a:rPr kumimoji="0" lang="pt-PT" sz="1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iv</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desenvolvimento pessoal e social;</a:t>
                      </a:r>
                      <a:endPar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Uma parte da formação realiza-se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em contexto de trabalho;</a:t>
                      </a:r>
                      <a:endParaRPr kumimoji="0" lang="pt-PT" sz="18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60474" marB="4571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Group 2">
            <a:extLst>
              <a:ext uri="{FF2B5EF4-FFF2-40B4-BE49-F238E27FC236}">
                <a16:creationId xmlns:a16="http://schemas.microsoft.com/office/drawing/2014/main" id="{7CE33817-A0C9-4784-9420-A46E5FF1E583}"/>
              </a:ext>
            </a:extLst>
          </p:cNvPr>
          <p:cNvGraphicFramePr>
            <a:graphicFrameLocks noGrp="1"/>
          </p:cNvGraphicFramePr>
          <p:nvPr>
            <p:extLst>
              <p:ext uri="{D42A27DB-BD31-4B8C-83A1-F6EECF244321}">
                <p14:modId xmlns:p14="http://schemas.microsoft.com/office/powerpoint/2010/main" val="2550955931"/>
              </p:ext>
            </p:extLst>
          </p:nvPr>
        </p:nvGraphicFramePr>
        <p:xfrm>
          <a:off x="311242" y="3470166"/>
          <a:ext cx="9405219" cy="3316256"/>
        </p:xfrm>
        <a:graphic>
          <a:graphicData uri="http://schemas.openxmlformats.org/drawingml/2006/table">
            <a:tbl>
              <a:tblPr/>
              <a:tblGrid>
                <a:gridCol w="9405219">
                  <a:extLst>
                    <a:ext uri="{9D8B030D-6E8A-4147-A177-3AD203B41FA5}">
                      <a16:colId xmlns:a16="http://schemas.microsoft.com/office/drawing/2014/main" val="20000"/>
                    </a:ext>
                  </a:extLst>
                </a:gridCol>
              </a:tblGrid>
              <a:tr h="2503753">
                <a:tc>
                  <a:txBody>
                    <a:bodyPr/>
                    <a:lstStyle/>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Aprendizagens informais</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Desenvolvidas em </a:t>
                      </a:r>
                      <a:r>
                        <a:rPr kumimoji="0" lang="pt-PT" sz="1800" b="0"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actividades</a:t>
                      </a: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realizadas conjuntamente</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por estudantes e professores</a:t>
                      </a:r>
                    </a:p>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Novas tecnologias e educação </a:t>
                      </a:r>
                      <a:r>
                        <a:rPr kumimoji="0" lang="pt-PT"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artística</a:t>
                      </a:r>
                    </a:p>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a:t>
                      </a: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t-PT"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Um ano de trabalho</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a:t>
                      </a: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endo depois ajudados a regressar a percursos regulares</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de formação ou a encontrar um emprego.</a:t>
                      </a:r>
                    </a:p>
                  </a:txBody>
                  <a:tcPr marT="60474" marB="4571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0236">
                <a:tc>
                  <a:txBody>
                    <a:bodyPr/>
                    <a:lstStyle/>
                    <a:p>
                      <a:pPr marL="0" marR="0" lvl="0" indent="0" algn="l" defTabSz="449263" rtl="0" eaLnBrk="1" fontAlgn="base" latinLnBrk="0" hangingPunct="1">
                        <a:lnSpc>
                          <a:spcPct val="15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pt-PT" sz="1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60474" marB="4571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8718332"/>
                  </a:ext>
                </a:extLst>
              </a:tr>
            </a:tbl>
          </a:graphicData>
        </a:graphic>
      </p:graphicFrame>
      <p:sp>
        <p:nvSpPr>
          <p:cNvPr id="6" name="CaixaDeTexto 5">
            <a:extLst>
              <a:ext uri="{FF2B5EF4-FFF2-40B4-BE49-F238E27FC236}">
                <a16:creationId xmlns:a16="http://schemas.microsoft.com/office/drawing/2014/main" id="{C7855E54-E414-49F4-920F-12F628ECE8F1}"/>
              </a:ext>
            </a:extLst>
          </p:cNvPr>
          <p:cNvSpPr txBox="1"/>
          <p:nvPr/>
        </p:nvSpPr>
        <p:spPr>
          <a:xfrm>
            <a:off x="1187824" y="347990"/>
            <a:ext cx="7858897" cy="461665"/>
          </a:xfrm>
          <a:prstGeom prst="rect">
            <a:avLst/>
          </a:prstGeom>
          <a:noFill/>
        </p:spPr>
        <p:txBody>
          <a:bodyPr wrap="square" rtlCol="0">
            <a:spAutoFit/>
          </a:bodyPr>
          <a:lstStyle/>
          <a:p>
            <a:r>
              <a:rPr lang="pt-PT" sz="2400" b="1" dirty="0">
                <a:latin typeface="Arial" panose="020B0604020202020204" pitchFamily="34" charset="0"/>
                <a:cs typeface="Arial" panose="020B0604020202020204" pitchFamily="34" charset="0"/>
              </a:rPr>
              <a:t>Principais características do modelo de intervenção</a:t>
            </a:r>
          </a:p>
        </p:txBody>
      </p:sp>
      <p:pic>
        <p:nvPicPr>
          <p:cNvPr id="11" name="Imagem 10">
            <a:extLst>
              <a:ext uri="{FF2B5EF4-FFF2-40B4-BE49-F238E27FC236}">
                <a16:creationId xmlns:a16="http://schemas.microsoft.com/office/drawing/2014/main" id="{EE28B699-DD94-4DDD-B3AA-62019B80F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2188" y="3547667"/>
            <a:ext cx="5889812" cy="3310333"/>
          </a:xfrm>
          <a:prstGeom prst="rect">
            <a:avLst/>
          </a:prstGeom>
          <a:noFill/>
          <a:ln>
            <a:noFill/>
          </a:ln>
        </p:spPr>
      </p:pic>
    </p:spTree>
    <p:extLst>
      <p:ext uri="{BB962C8B-B14F-4D97-AF65-F5344CB8AC3E}">
        <p14:creationId xmlns:p14="http://schemas.microsoft.com/office/powerpoint/2010/main" val="413705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1">
            <a:extLst>
              <a:ext uri="{FF2B5EF4-FFF2-40B4-BE49-F238E27FC236}">
                <a16:creationId xmlns:a16="http://schemas.microsoft.com/office/drawing/2014/main" id="{AFBCBA10-F851-4380-A082-A05568368364}"/>
              </a:ext>
            </a:extLst>
          </p:cNvPr>
          <p:cNvSpPr>
            <a:spLocks noChangeArrowheads="1"/>
          </p:cNvSpPr>
          <p:nvPr/>
        </p:nvSpPr>
        <p:spPr bwMode="auto">
          <a:xfrm>
            <a:off x="208583" y="307978"/>
            <a:ext cx="9956935" cy="631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PT" altLang="pt-PT" sz="2000" b="1" dirty="0"/>
              <a:t>Filosofia e formato – </a:t>
            </a:r>
            <a:r>
              <a:rPr lang="pt-PT" altLang="pt-PT" sz="2000" b="1" dirty="0" err="1"/>
              <a:t>Factores</a:t>
            </a:r>
            <a:r>
              <a:rPr lang="pt-PT" altLang="pt-PT" sz="2000" b="1" dirty="0"/>
              <a:t> de inovação</a:t>
            </a:r>
          </a:p>
          <a:p>
            <a:endParaRPr lang="pt-PT" altLang="pt-PT" sz="800" b="1" dirty="0"/>
          </a:p>
          <a:p>
            <a:endParaRPr lang="pt-PT" altLang="pt-PT" sz="1400" dirty="0"/>
          </a:p>
          <a:p>
            <a:pPr>
              <a:spcBef>
                <a:spcPts val="200"/>
              </a:spcBef>
            </a:pPr>
            <a:r>
              <a:rPr lang="pt-PT" altLang="pt-PT" sz="1400" dirty="0"/>
              <a:t> espaço de </a:t>
            </a:r>
            <a:r>
              <a:rPr lang="pt-PT" altLang="pt-PT" sz="1400" b="1" dirty="0"/>
              <a:t>portas abertas</a:t>
            </a:r>
            <a:r>
              <a:rPr lang="pt-PT" altLang="pt-PT" sz="1400" dirty="0"/>
              <a:t>, de </a:t>
            </a:r>
            <a:r>
              <a:rPr lang="pt-PT" altLang="pt-PT" sz="1400" b="1" dirty="0"/>
              <a:t>aceitação incondicional </a:t>
            </a:r>
            <a:r>
              <a:rPr lang="pt-PT" altLang="pt-PT" sz="1400" dirty="0"/>
              <a:t>dos jovens, de </a:t>
            </a:r>
            <a:r>
              <a:rPr lang="pt-PT" altLang="pt-PT" sz="1400" b="1" dirty="0"/>
              <a:t>cooperação</a:t>
            </a:r>
            <a:r>
              <a:rPr lang="pt-PT" altLang="pt-PT" sz="1400" dirty="0"/>
              <a:t> com as famílias e comunidade, outros profissionais, organizações, media, escolas, projetos;</a:t>
            </a:r>
          </a:p>
          <a:p>
            <a:pPr>
              <a:spcBef>
                <a:spcPts val="200"/>
              </a:spcBef>
            </a:pPr>
            <a:endParaRPr lang="pt-PT" altLang="pt-PT" sz="800" dirty="0"/>
          </a:p>
          <a:p>
            <a:pPr>
              <a:spcBef>
                <a:spcPts val="200"/>
              </a:spcBef>
            </a:pPr>
            <a:r>
              <a:rPr lang="pt-PT" altLang="pt-PT" sz="1400" dirty="0"/>
              <a:t> proposta </a:t>
            </a:r>
            <a:r>
              <a:rPr lang="pt-PT" altLang="pt-PT" sz="1400" b="1" dirty="0"/>
              <a:t>flexível</a:t>
            </a:r>
            <a:r>
              <a:rPr lang="pt-PT" altLang="pt-PT" sz="1400" dirty="0"/>
              <a:t>, de construção </a:t>
            </a:r>
            <a:r>
              <a:rPr lang="pt-PT" altLang="pt-PT" sz="1400" b="1" dirty="0"/>
              <a:t>coletiva</a:t>
            </a:r>
            <a:r>
              <a:rPr lang="pt-PT" altLang="pt-PT" sz="1400" dirty="0"/>
              <a:t>, desenhada </a:t>
            </a:r>
            <a:r>
              <a:rPr lang="pt-PT" altLang="pt-PT" sz="1400" b="1" dirty="0"/>
              <a:t>à medida</a:t>
            </a:r>
            <a:r>
              <a:rPr lang="pt-PT" altLang="pt-PT" sz="1400" dirty="0"/>
              <a:t>, assente em planos individuais e numa estrutura curricular organizada por </a:t>
            </a:r>
            <a:r>
              <a:rPr lang="pt-PT" altLang="pt-PT" sz="1400" b="1" dirty="0"/>
              <a:t>atividades integradoras</a:t>
            </a:r>
            <a:r>
              <a:rPr lang="pt-PT" altLang="pt-PT" sz="1400" dirty="0"/>
              <a:t>, assente no princípio da integração dos saberes;</a:t>
            </a:r>
          </a:p>
          <a:p>
            <a:pPr>
              <a:spcBef>
                <a:spcPts val="200"/>
              </a:spcBef>
            </a:pPr>
            <a:endParaRPr lang="pt-PT" altLang="pt-PT" sz="800" dirty="0"/>
          </a:p>
          <a:p>
            <a:pPr>
              <a:spcBef>
                <a:spcPts val="200"/>
              </a:spcBef>
            </a:pPr>
            <a:r>
              <a:rPr lang="pt-PT" altLang="pt-PT" sz="1400" dirty="0"/>
              <a:t> experiência </a:t>
            </a:r>
            <a:r>
              <a:rPr lang="pt-PT" altLang="pt-PT" sz="1400" b="1" dirty="0"/>
              <a:t>motivacional</a:t>
            </a:r>
            <a:r>
              <a:rPr lang="pt-PT" altLang="pt-PT" sz="1400" dirty="0"/>
              <a:t>, de elevada intensidade, de aprendizagem e de </a:t>
            </a:r>
            <a:r>
              <a:rPr lang="pt-PT" altLang="pt-PT" sz="1400" b="1" dirty="0"/>
              <a:t>mudança de vida</a:t>
            </a:r>
            <a:r>
              <a:rPr lang="pt-PT" altLang="pt-PT" sz="1400" dirty="0"/>
              <a:t>, um acumular de experiências bem sucedidas que sustentam projetos de mudança;</a:t>
            </a:r>
          </a:p>
          <a:p>
            <a:pPr>
              <a:spcBef>
                <a:spcPts val="200"/>
              </a:spcBef>
            </a:pPr>
            <a:endParaRPr lang="pt-PT" altLang="pt-PT" sz="800" dirty="0"/>
          </a:p>
          <a:p>
            <a:pPr>
              <a:spcBef>
                <a:spcPts val="200"/>
              </a:spcBef>
            </a:pPr>
            <a:r>
              <a:rPr lang="pt-PT" altLang="pt-PT" sz="1400" dirty="0"/>
              <a:t> desenvolvimento de </a:t>
            </a:r>
            <a:r>
              <a:rPr lang="pt-PT" altLang="pt-PT" sz="1400" b="1" dirty="0"/>
              <a:t>diferentes níveis de competências </a:t>
            </a:r>
            <a:r>
              <a:rPr lang="pt-PT" altLang="pt-PT" sz="1400" dirty="0"/>
              <a:t>(vocacionais, escolares, artísticas, de participação social, pessoais e sociais)</a:t>
            </a:r>
          </a:p>
          <a:p>
            <a:pPr>
              <a:spcBef>
                <a:spcPts val="200"/>
              </a:spcBef>
            </a:pPr>
            <a:endParaRPr lang="pt-PT" altLang="pt-PT" sz="900" dirty="0"/>
          </a:p>
          <a:p>
            <a:pPr>
              <a:spcBef>
                <a:spcPts val="200"/>
              </a:spcBef>
            </a:pPr>
            <a:r>
              <a:rPr lang="pt-PT" altLang="pt-PT" sz="1400" dirty="0"/>
              <a:t> </a:t>
            </a:r>
            <a:r>
              <a:rPr lang="pt-PT" altLang="pt-PT" sz="1400" b="1" dirty="0"/>
              <a:t>métodos e técnicas inovadoras e criativas</a:t>
            </a:r>
            <a:r>
              <a:rPr lang="pt-PT" altLang="pt-PT" sz="1400" dirty="0"/>
              <a:t>: </a:t>
            </a:r>
            <a:r>
              <a:rPr lang="pt-PT" altLang="pt-PT" sz="1400" dirty="0" err="1"/>
              <a:t>projectos</a:t>
            </a:r>
            <a:r>
              <a:rPr lang="pt-PT" altLang="pt-PT" sz="1400" dirty="0"/>
              <a:t> artísticos, viagens, educação interpares, ligação ao trabalho e à vida, alargamento do espaço e do tempo da formação, dimensão intercultural e internacional.</a:t>
            </a:r>
          </a:p>
          <a:p>
            <a:pPr>
              <a:spcBef>
                <a:spcPts val="200"/>
              </a:spcBef>
            </a:pPr>
            <a:endParaRPr lang="pt-PT" altLang="pt-PT" sz="800" dirty="0"/>
          </a:p>
          <a:p>
            <a:pPr>
              <a:spcBef>
                <a:spcPts val="200"/>
              </a:spcBef>
            </a:pPr>
            <a:r>
              <a:rPr lang="pt-PT" altLang="pt-PT" sz="1400" dirty="0"/>
              <a:t> processo de </a:t>
            </a:r>
            <a:r>
              <a:rPr lang="pt-PT" altLang="pt-PT" sz="1400" b="1" dirty="0"/>
              <a:t>comunicação dinâmica</a:t>
            </a:r>
            <a:r>
              <a:rPr lang="pt-PT" altLang="pt-PT" sz="1400" dirty="0"/>
              <a:t>, bidirecional, interativa. Um sistema de comunicação aberto entre jovens e educadores/staff; Jovens e técnicos participam juntos em atividades comuns.</a:t>
            </a:r>
          </a:p>
          <a:p>
            <a:pPr>
              <a:spcBef>
                <a:spcPts val="200"/>
              </a:spcBef>
            </a:pPr>
            <a:endParaRPr lang="pt-PT" altLang="pt-PT" sz="800" dirty="0"/>
          </a:p>
          <a:p>
            <a:pPr>
              <a:spcBef>
                <a:spcPts val="200"/>
              </a:spcBef>
            </a:pPr>
            <a:r>
              <a:rPr lang="pt-PT" altLang="pt-PT" sz="1400" dirty="0"/>
              <a:t> “segunda” oportunidade também para os </a:t>
            </a:r>
            <a:r>
              <a:rPr lang="pt-PT" altLang="pt-PT" sz="1400" b="1" dirty="0"/>
              <a:t>profissionais</a:t>
            </a:r>
            <a:r>
              <a:rPr lang="pt-PT" altLang="pt-PT" sz="1400" dirty="0"/>
              <a:t>, que reaprendem e reformulam o seu lugar profissional.</a:t>
            </a:r>
          </a:p>
          <a:p>
            <a:pPr>
              <a:spcBef>
                <a:spcPts val="200"/>
              </a:spcBef>
            </a:pPr>
            <a:endParaRPr lang="pt-PT" altLang="pt-PT" sz="800" dirty="0"/>
          </a:p>
          <a:p>
            <a:pPr>
              <a:spcBef>
                <a:spcPts val="200"/>
              </a:spcBef>
            </a:pPr>
            <a:r>
              <a:rPr lang="pt-PT" altLang="pt-PT" sz="1400" dirty="0"/>
              <a:t> espaço de </a:t>
            </a:r>
            <a:r>
              <a:rPr lang="pt-PT" altLang="pt-PT" sz="1400" b="1" dirty="0" err="1"/>
              <a:t>afectividade</a:t>
            </a:r>
            <a:r>
              <a:rPr lang="pt-PT" altLang="pt-PT" sz="1400" b="1" dirty="0"/>
              <a:t> e segurança</a:t>
            </a:r>
            <a:r>
              <a:rPr lang="pt-PT" altLang="pt-PT" sz="1400" dirty="0"/>
              <a:t>, de relação próxima, de relações horizontais, de suporte, de disponibilidade sem horário, de relações carinhosas.</a:t>
            </a:r>
          </a:p>
          <a:p>
            <a:pPr>
              <a:spcBef>
                <a:spcPts val="200"/>
              </a:spcBef>
            </a:pPr>
            <a:endParaRPr lang="pt-PT" altLang="pt-PT" sz="1400" dirty="0"/>
          </a:p>
          <a:p>
            <a:pPr>
              <a:spcBef>
                <a:spcPts val="200"/>
              </a:spcBef>
            </a:pPr>
            <a:r>
              <a:rPr lang="pt-PT" altLang="pt-PT" sz="1400" dirty="0"/>
              <a:t> </a:t>
            </a:r>
            <a:r>
              <a:rPr lang="pt-PT" altLang="pt-PT" sz="1400" b="1" dirty="0"/>
              <a:t>próxima dos jovens</a:t>
            </a:r>
            <a:r>
              <a:rPr lang="pt-PT" altLang="pt-PT" sz="1400" dirty="0"/>
              <a:t>, dos seus contextos de inserção e das suas experiências, plataforma de transição flexível ao encontro dos seus desejos e interesses;</a:t>
            </a:r>
          </a:p>
          <a:p>
            <a:pPr>
              <a:spcBef>
                <a:spcPts val="200"/>
              </a:spcBef>
            </a:pPr>
            <a:endParaRPr lang="pt-PT" altLang="pt-PT" sz="800" dirty="0"/>
          </a:p>
          <a:p>
            <a:pPr>
              <a:spcBef>
                <a:spcPts val="200"/>
              </a:spcBef>
            </a:pPr>
            <a:r>
              <a:rPr lang="pt-PT" altLang="pt-PT" sz="1400" dirty="0"/>
              <a:t> </a:t>
            </a:r>
            <a:r>
              <a:rPr lang="pt-PT" altLang="pt-PT" sz="1400" b="1" dirty="0"/>
              <a:t>aliada dos sistemas regulares </a:t>
            </a:r>
            <a:r>
              <a:rPr lang="pt-PT" altLang="pt-PT" sz="1400" dirty="0"/>
              <a:t>de formação, não alternativa, em diálogo e aprendizagem mútua.</a:t>
            </a:r>
          </a:p>
        </p:txBody>
      </p:sp>
      <p:pic>
        <p:nvPicPr>
          <p:cNvPr id="8" name="Imagem 7" descr="C:\Users\User\AppData\Local\Microsoft\Windows\INetCache\Content.Word\13312661_1191132064231190_5266986778420693696_n.jpg">
            <a:extLst>
              <a:ext uri="{FF2B5EF4-FFF2-40B4-BE49-F238E27FC236}">
                <a16:creationId xmlns:a16="http://schemas.microsoft.com/office/drawing/2014/main" id="{CD825E17-9488-4369-B2A9-321E0C7F58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0154" y="5223514"/>
            <a:ext cx="2451846" cy="1634486"/>
          </a:xfrm>
          <a:prstGeom prst="rect">
            <a:avLst/>
          </a:prstGeom>
          <a:noFill/>
          <a:ln>
            <a:noFill/>
          </a:ln>
        </p:spPr>
      </p:pic>
    </p:spTree>
    <p:extLst>
      <p:ext uri="{BB962C8B-B14F-4D97-AF65-F5344CB8AC3E}">
        <p14:creationId xmlns:p14="http://schemas.microsoft.com/office/powerpoint/2010/main" val="89416957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3104</TotalTime>
  <Words>1831</Words>
  <Application>Microsoft Office PowerPoint</Application>
  <PresentationFormat>Ecrã Panorâmico</PresentationFormat>
  <Paragraphs>135</Paragraphs>
  <Slides>18</Slides>
  <Notes>8</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18</vt:i4>
      </vt:variant>
    </vt:vector>
  </HeadingPairs>
  <TitlesOfParts>
    <vt:vector size="26" baseType="lpstr">
      <vt:lpstr>Arial</vt:lpstr>
      <vt:lpstr>Calibri</vt:lpstr>
      <vt:lpstr>Century Gothic</vt:lpstr>
      <vt:lpstr>Tahoma</vt:lpstr>
      <vt:lpstr>Times New Roman</vt:lpstr>
      <vt:lpstr>Trebuchet MS</vt:lpstr>
      <vt:lpstr>Wingdings 3</vt:lpstr>
      <vt:lpstr>Faceta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User</cp:lastModifiedBy>
  <cp:revision>141</cp:revision>
  <dcterms:created xsi:type="dcterms:W3CDTF">2017-09-19T21:41:23Z</dcterms:created>
  <dcterms:modified xsi:type="dcterms:W3CDTF">2020-02-28T12:49:19Z</dcterms:modified>
</cp:coreProperties>
</file>