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nva Sans" panose="020B0604020202020204" charset="0"/>
      <p:regular r:id="rId20"/>
    </p:embeddedFont>
    <p:embeddedFont>
      <p:font typeface="Open Sans Extra Bold" panose="020B0604020202020204" charset="0"/>
      <p:regular r:id="rId21"/>
    </p:embeddedFont>
    <p:embeddedFont>
      <p:font typeface="Poppins" panose="00000500000000000000" pitchFamily="2" charset="0"/>
      <p:regular r:id="rId22"/>
    </p:embeddedFont>
    <p:embeddedFont>
      <p:font typeface="Poppins Bold" panose="00000800000000000000" charset="0"/>
      <p:regular r:id="rId23"/>
    </p:embeddedFont>
    <p:embeddedFont>
      <p:font typeface="Poppins Ultra-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9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hyperlink" Target="https://www.instagram.com/explore/tags/%D9%84%D8%A8%D9%86%D8%A7%D9%86/" TargetMode="External"/><Relationship Id="rId3" Type="http://schemas.openxmlformats.org/officeDocument/2006/relationships/image" Target="../media/image4.png"/><Relationship Id="rId7" Type="http://schemas.openxmlformats.org/officeDocument/2006/relationships/hyperlink" Target="https://www.instagram.com/explore/tags/%D8%B7%D8%B1%D8%A7%D8%A8%D9%84%D8%B3/"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instagram.com/explore/tags/%D8%AA%D8%B7%D9%88%D9%8A%D8%B1_%D9%82%D8%AF%D8%B1%D8%A7%D8%AA_%D8%A7%D9%84%D8%B4%D8%A8%D8%A7%D8%A8/" TargetMode="External"/><Relationship Id="rId5" Type="http://schemas.openxmlformats.org/officeDocument/2006/relationships/hyperlink" Target="https://www.instagram.com/explore/tags/%D8%B9%D9%84%D9%85_%D9%88%D8%AE%D8%A8%D8%B1%D9%A9%D9%A8%D9%A9/" TargetMode="External"/><Relationship Id="rId4" Type="http://schemas.openxmlformats.org/officeDocument/2006/relationships/hyperlink" Target="https://www.instagram.com/explore/tags/%D8%AC%D9%85%D8%B9%D9%8A%D8%A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p:nvPr/>
        </p:nvGrpSpPr>
        <p:grpSpPr>
          <a:xfrm rot="-1095557">
            <a:off x="-815106" y="4436665"/>
            <a:ext cx="11233559" cy="7478635"/>
            <a:chOff x="0" y="0"/>
            <a:chExt cx="2958633" cy="1969682"/>
          </a:xfrm>
        </p:grpSpPr>
        <p:sp>
          <p:nvSpPr>
            <p:cNvPr id="4" name="Freeform 4"/>
            <p:cNvSpPr/>
            <p:nvPr/>
          </p:nvSpPr>
          <p:spPr>
            <a:xfrm>
              <a:off x="0" y="0"/>
              <a:ext cx="2958633" cy="1969682"/>
            </a:xfrm>
            <a:custGeom>
              <a:avLst/>
              <a:gdLst/>
              <a:ahLst/>
              <a:cxnLst/>
              <a:rect l="l" t="t" r="r" b="b"/>
              <a:pathLst>
                <a:path w="2958633" h="1969682">
                  <a:moveTo>
                    <a:pt x="68918" y="0"/>
                  </a:moveTo>
                  <a:lnTo>
                    <a:pt x="2889715" y="0"/>
                  </a:lnTo>
                  <a:cubicBezTo>
                    <a:pt x="2907993" y="0"/>
                    <a:pt x="2925523" y="7261"/>
                    <a:pt x="2938447" y="20186"/>
                  </a:cubicBezTo>
                  <a:cubicBezTo>
                    <a:pt x="2951372" y="33110"/>
                    <a:pt x="2958633" y="50640"/>
                    <a:pt x="2958633" y="68918"/>
                  </a:cubicBezTo>
                  <a:lnTo>
                    <a:pt x="2958633" y="1900764"/>
                  </a:lnTo>
                  <a:cubicBezTo>
                    <a:pt x="2958633" y="1919042"/>
                    <a:pt x="2951372" y="1936572"/>
                    <a:pt x="2938447" y="1949496"/>
                  </a:cubicBezTo>
                  <a:cubicBezTo>
                    <a:pt x="2925523" y="1962421"/>
                    <a:pt x="2907993" y="1969682"/>
                    <a:pt x="2889715" y="1969682"/>
                  </a:cubicBezTo>
                  <a:lnTo>
                    <a:pt x="68918" y="1969682"/>
                  </a:lnTo>
                  <a:cubicBezTo>
                    <a:pt x="50640" y="1969682"/>
                    <a:pt x="33110" y="1962421"/>
                    <a:pt x="20186" y="1949496"/>
                  </a:cubicBezTo>
                  <a:cubicBezTo>
                    <a:pt x="7261" y="1936572"/>
                    <a:pt x="0" y="1919042"/>
                    <a:pt x="0" y="1900764"/>
                  </a:cubicBezTo>
                  <a:lnTo>
                    <a:pt x="0" y="68918"/>
                  </a:lnTo>
                  <a:cubicBezTo>
                    <a:pt x="0" y="50640"/>
                    <a:pt x="7261" y="33110"/>
                    <a:pt x="20186" y="20186"/>
                  </a:cubicBezTo>
                  <a:cubicBezTo>
                    <a:pt x="33110" y="7261"/>
                    <a:pt x="50640" y="0"/>
                    <a:pt x="68918" y="0"/>
                  </a:cubicBezTo>
                  <a:close/>
                </a:path>
              </a:pathLst>
            </a:custGeom>
            <a:solidFill>
              <a:srgbClr val="004AAD"/>
            </a:solidFill>
            <a:ln cap="rnd">
              <a:noFill/>
              <a:prstDash val="solid"/>
              <a:round/>
            </a:ln>
          </p:spPr>
        </p:sp>
        <p:sp>
          <p:nvSpPr>
            <p:cNvPr id="5" name="TextBox 5"/>
            <p:cNvSpPr txBox="1"/>
            <p:nvPr/>
          </p:nvSpPr>
          <p:spPr>
            <a:xfrm>
              <a:off x="0" y="-38100"/>
              <a:ext cx="2958633" cy="200778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ChangeAspect="1"/>
          </p:cNvGrpSpPr>
          <p:nvPr/>
        </p:nvGrpSpPr>
        <p:grpSpPr>
          <a:xfrm rot="-1083260">
            <a:off x="10288005" y="-1247143"/>
            <a:ext cx="9776444" cy="10097112"/>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9" name="Group 9"/>
          <p:cNvGrpSpPr/>
          <p:nvPr/>
        </p:nvGrpSpPr>
        <p:grpSpPr>
          <a:xfrm rot="-1095557">
            <a:off x="15489144" y="8626031"/>
            <a:ext cx="6117988" cy="2980629"/>
            <a:chOff x="0" y="0"/>
            <a:chExt cx="1611322" cy="785022"/>
          </a:xfrm>
        </p:grpSpPr>
        <p:sp>
          <p:nvSpPr>
            <p:cNvPr id="10" name="Freeform 10"/>
            <p:cNvSpPr/>
            <p:nvPr/>
          </p:nvSpPr>
          <p:spPr>
            <a:xfrm>
              <a:off x="0" y="0"/>
              <a:ext cx="1611322" cy="785022"/>
            </a:xfrm>
            <a:custGeom>
              <a:avLst/>
              <a:gdLst/>
              <a:ahLst/>
              <a:cxnLst/>
              <a:rect l="l" t="t" r="r" b="b"/>
              <a:pathLst>
                <a:path w="1611322" h="7850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E0B148"/>
            </a:solidFill>
            <a:ln cap="rnd">
              <a:noFill/>
              <a:prstDash val="solid"/>
              <a:round/>
            </a:ln>
          </p:spPr>
        </p:sp>
        <p:sp>
          <p:nvSpPr>
            <p:cNvPr id="11" name="TextBox 11"/>
            <p:cNvSpPr txBox="1"/>
            <p:nvPr/>
          </p:nvSpPr>
          <p:spPr>
            <a:xfrm>
              <a:off x="0" y="-38100"/>
              <a:ext cx="1611322" cy="823122"/>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095557">
            <a:off x="-1725533" y="-998918"/>
            <a:ext cx="6117988" cy="2980629"/>
            <a:chOff x="0" y="0"/>
            <a:chExt cx="1611322" cy="785022"/>
          </a:xfrm>
        </p:grpSpPr>
        <p:sp>
          <p:nvSpPr>
            <p:cNvPr id="13" name="Freeform 13"/>
            <p:cNvSpPr/>
            <p:nvPr/>
          </p:nvSpPr>
          <p:spPr>
            <a:xfrm>
              <a:off x="0" y="0"/>
              <a:ext cx="1611322" cy="785022"/>
            </a:xfrm>
            <a:custGeom>
              <a:avLst/>
              <a:gdLst/>
              <a:ahLst/>
              <a:cxnLst/>
              <a:rect l="l" t="t" r="r" b="b"/>
              <a:pathLst>
                <a:path w="1611322" h="7850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E0B148"/>
            </a:solidFill>
            <a:ln cap="rnd">
              <a:noFill/>
              <a:prstDash val="solid"/>
              <a:round/>
            </a:ln>
          </p:spPr>
        </p:sp>
        <p:sp>
          <p:nvSpPr>
            <p:cNvPr id="14" name="TextBox 14"/>
            <p:cNvSpPr txBox="1"/>
            <p:nvPr/>
          </p:nvSpPr>
          <p:spPr>
            <a:xfrm>
              <a:off x="0" y="-38100"/>
              <a:ext cx="1611322" cy="823122"/>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7661445" y="9138599"/>
            <a:ext cx="2882434" cy="288243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8" name="Group 18"/>
          <p:cNvGrpSpPr/>
          <p:nvPr/>
        </p:nvGrpSpPr>
        <p:grpSpPr>
          <a:xfrm>
            <a:off x="-1441217" y="-1441217"/>
            <a:ext cx="2882434" cy="288243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21" name="Freeform 21"/>
          <p:cNvSpPr/>
          <p:nvPr/>
        </p:nvSpPr>
        <p:spPr>
          <a:xfrm>
            <a:off x="4905712" y="0"/>
            <a:ext cx="2865109" cy="2865109"/>
          </a:xfrm>
          <a:custGeom>
            <a:avLst/>
            <a:gdLst/>
            <a:ahLst/>
            <a:cxnLst/>
            <a:rect l="l" t="t" r="r" b="b"/>
            <a:pathLst>
              <a:path w="2865109" h="2865109">
                <a:moveTo>
                  <a:pt x="0" y="0"/>
                </a:moveTo>
                <a:lnTo>
                  <a:pt x="2865108" y="0"/>
                </a:lnTo>
                <a:lnTo>
                  <a:pt x="2865108" y="2865109"/>
                </a:lnTo>
                <a:lnTo>
                  <a:pt x="0" y="2865109"/>
                </a:lnTo>
                <a:lnTo>
                  <a:pt x="0" y="0"/>
                </a:lnTo>
                <a:close/>
              </a:path>
            </a:pathLst>
          </a:custGeom>
          <a:blipFill>
            <a:blip r:embed="rId4"/>
            <a:stretch>
              <a:fillRect/>
            </a:stretch>
          </a:blipFill>
        </p:spPr>
      </p:sp>
      <p:sp>
        <p:nvSpPr>
          <p:cNvPr id="22" name="TextBox 22"/>
          <p:cNvSpPr txBox="1"/>
          <p:nvPr/>
        </p:nvSpPr>
        <p:spPr>
          <a:xfrm>
            <a:off x="1033902" y="5030212"/>
            <a:ext cx="7743620" cy="1795363"/>
          </a:xfrm>
          <a:prstGeom prst="rect">
            <a:avLst/>
          </a:prstGeom>
        </p:spPr>
        <p:txBody>
          <a:bodyPr lIns="0" tIns="0" rIns="0" bIns="0" rtlCol="0" anchor="t">
            <a:spAutoFit/>
          </a:bodyPr>
          <a:lstStyle/>
          <a:p>
            <a:pPr algn="r" rtl="1">
              <a:lnSpc>
                <a:spcPts val="14040"/>
              </a:lnSpc>
            </a:pPr>
            <a:r>
              <a:rPr lang="ar-EG" sz="12764">
                <a:solidFill>
                  <a:srgbClr val="FFFFFF"/>
                </a:solidFill>
                <a:rtl/>
              </a:rPr>
              <a:t>مشاريع تكافل</a:t>
            </a:r>
          </a:p>
        </p:txBody>
      </p:sp>
      <p:sp>
        <p:nvSpPr>
          <p:cNvPr id="23" name="TextBox 23"/>
          <p:cNvSpPr txBox="1"/>
          <p:nvPr/>
        </p:nvSpPr>
        <p:spPr>
          <a:xfrm>
            <a:off x="1028700" y="8038803"/>
            <a:ext cx="5474470" cy="597792"/>
          </a:xfrm>
          <a:prstGeom prst="rect">
            <a:avLst/>
          </a:prstGeom>
        </p:spPr>
        <p:txBody>
          <a:bodyPr lIns="0" tIns="0" rIns="0" bIns="0" rtlCol="0" anchor="t">
            <a:spAutoFit/>
          </a:bodyPr>
          <a:lstStyle/>
          <a:p>
            <a:pPr algn="l">
              <a:lnSpc>
                <a:spcPts val="4932"/>
              </a:lnSpc>
              <a:spcBef>
                <a:spcPct val="0"/>
              </a:spcBef>
            </a:pPr>
            <a:r>
              <a:rPr lang="en-US" sz="3523">
                <a:solidFill>
                  <a:srgbClr val="FFFFFF"/>
                </a:solidFill>
                <a:latin typeface="Poppins"/>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p:nvPr/>
        </p:nvGrpSpPr>
        <p:grpSpPr>
          <a:xfrm>
            <a:off x="-806310" y="1028700"/>
            <a:ext cx="13939271" cy="8229600"/>
            <a:chOff x="0" y="0"/>
            <a:chExt cx="3671248" cy="2167467"/>
          </a:xfrm>
        </p:grpSpPr>
        <p:sp>
          <p:nvSpPr>
            <p:cNvPr id="4" name="Freeform 4"/>
            <p:cNvSpPr/>
            <p:nvPr/>
          </p:nvSpPr>
          <p:spPr>
            <a:xfrm>
              <a:off x="0" y="0"/>
              <a:ext cx="3671248" cy="2167467"/>
            </a:xfrm>
            <a:custGeom>
              <a:avLst/>
              <a:gdLst/>
              <a:ahLst/>
              <a:cxnLst/>
              <a:rect l="l" t="t" r="r" b="b"/>
              <a:pathLst>
                <a:path w="3671248" h="2167467">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E0B148"/>
            </a:solidFill>
            <a:ln cap="rnd">
              <a:noFill/>
              <a:prstDash val="solid"/>
              <a:round/>
            </a:ln>
          </p:spPr>
        </p:sp>
        <p:sp>
          <p:nvSpPr>
            <p:cNvPr id="5" name="TextBox 5"/>
            <p:cNvSpPr txBox="1"/>
            <p:nvPr/>
          </p:nvSpPr>
          <p:spPr>
            <a:xfrm>
              <a:off x="0" y="-38100"/>
              <a:ext cx="3671248"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853734" y="2290687"/>
            <a:ext cx="14243376" cy="1543050"/>
            <a:chOff x="0" y="0"/>
            <a:chExt cx="3751342" cy="406400"/>
          </a:xfrm>
        </p:grpSpPr>
        <p:sp>
          <p:nvSpPr>
            <p:cNvPr id="7" name="Freeform 7"/>
            <p:cNvSpPr/>
            <p:nvPr/>
          </p:nvSpPr>
          <p:spPr>
            <a:xfrm>
              <a:off x="0" y="0"/>
              <a:ext cx="3751342" cy="406400"/>
            </a:xfrm>
            <a:custGeom>
              <a:avLst/>
              <a:gdLst/>
              <a:ahLst/>
              <a:cxnLst/>
              <a:rect l="l" t="t" r="r" b="b"/>
              <a:pathLst>
                <a:path w="3751342" h="406400">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id="8" name="TextBox 8"/>
            <p:cNvSpPr txBox="1"/>
            <p:nvPr/>
          </p:nvSpPr>
          <p:spPr>
            <a:xfrm>
              <a:off x="0" y="-38100"/>
              <a:ext cx="3751342"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1577404" y="2874308"/>
            <a:ext cx="6181247" cy="638399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679" r="-1679"/>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12" name="Freeform 12"/>
          <p:cNvSpPr/>
          <p:nvPr/>
        </p:nvSpPr>
        <p:spPr>
          <a:xfrm rot="-5400000">
            <a:off x="9183972" y="6723877"/>
            <a:ext cx="2105666"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153634" y="1028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8795588" y="-1989626"/>
            <a:ext cx="2882434" cy="288243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7" name="TextBox 17"/>
          <p:cNvSpPr txBox="1"/>
          <p:nvPr/>
        </p:nvSpPr>
        <p:spPr>
          <a:xfrm>
            <a:off x="1028700" y="2322569"/>
            <a:ext cx="7362026" cy="1275349"/>
          </a:xfrm>
          <a:prstGeom prst="rect">
            <a:avLst/>
          </a:prstGeom>
        </p:spPr>
        <p:txBody>
          <a:bodyPr lIns="0" tIns="0" rIns="0" bIns="0" rtlCol="0" anchor="t">
            <a:spAutoFit/>
          </a:bodyPr>
          <a:lstStyle/>
          <a:p>
            <a:pPr algn="just">
              <a:lnSpc>
                <a:spcPts val="9900"/>
              </a:lnSpc>
            </a:pPr>
            <a:r>
              <a:rPr lang="en-US" sz="9000">
                <a:solidFill>
                  <a:srgbClr val="004AAD"/>
                </a:solidFill>
                <a:latin typeface="Poppins Ultra-Bold"/>
              </a:rPr>
              <a:t>WeLink</a:t>
            </a:r>
          </a:p>
        </p:txBody>
      </p:sp>
      <p:sp>
        <p:nvSpPr>
          <p:cNvPr id="18" name="TextBox 18"/>
          <p:cNvSpPr txBox="1"/>
          <p:nvPr/>
        </p:nvSpPr>
        <p:spPr>
          <a:xfrm>
            <a:off x="1028700" y="4095942"/>
            <a:ext cx="8039100" cy="4246099"/>
          </a:xfrm>
          <a:prstGeom prst="rect">
            <a:avLst/>
          </a:prstGeom>
        </p:spPr>
        <p:txBody>
          <a:bodyPr lIns="0" tIns="0" rIns="0" bIns="0" rtlCol="0" anchor="t">
            <a:spAutoFit/>
          </a:bodyPr>
          <a:lstStyle/>
          <a:p>
            <a:pPr algn="r" rtl="1">
              <a:lnSpc>
                <a:spcPts val="5599"/>
              </a:lnSpc>
              <a:spcBef>
                <a:spcPct val="0"/>
              </a:spcBef>
            </a:pPr>
            <a:r>
              <a:rPr lang="ar-EG" sz="3999" dirty="0">
                <a:solidFill>
                  <a:srgbClr val="FFFFFF"/>
                </a:solidFill>
                <a:latin typeface="Poppins"/>
                <a:rtl/>
              </a:rPr>
              <a:t>مشروعنا هو تأمين التدريبات العملية والفرص الوظيفية للأفراد وخدمة سوق العمل بشكل شامل. نحن نسعى جاهدين لتوفير بيئة محفزة تدعم الابتكار والتطوير الشخصي، حيث يمكن للأفراد اكتساب المهارات الضرورية والانخراط بفعالية في سوق العمل.</a:t>
            </a:r>
          </a:p>
        </p:txBody>
      </p:sp>
      <p:sp>
        <p:nvSpPr>
          <p:cNvPr id="19" name="TextBox 19"/>
          <p:cNvSpPr txBox="1"/>
          <p:nvPr/>
        </p:nvSpPr>
        <p:spPr>
          <a:xfrm>
            <a:off x="3171279" y="9525000"/>
            <a:ext cx="5896521" cy="620426"/>
          </a:xfrm>
          <a:prstGeom prst="rect">
            <a:avLst/>
          </a:prstGeom>
        </p:spPr>
        <p:txBody>
          <a:bodyPr lIns="0" tIns="0" rIns="0" bIns="0" rtlCol="0" anchor="t">
            <a:spAutoFit/>
          </a:bodyPr>
          <a:lstStyle/>
          <a:p>
            <a:pPr algn="ctr" rtl="1">
              <a:lnSpc>
                <a:spcPts val="5308"/>
              </a:lnSpc>
            </a:pPr>
            <a:r>
              <a:rPr lang="ar-EG" sz="3791">
                <a:solidFill>
                  <a:srgbClr val="004AAD"/>
                </a:solidFill>
                <a:latin typeface="Poppins Bold"/>
                <a:rtl/>
              </a:rPr>
              <a:t>الفئة المستهدفة: الخريجين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5700" y="1660428"/>
            <a:ext cx="5813495" cy="933450"/>
          </a:xfrm>
          <a:prstGeom prst="rect">
            <a:avLst/>
          </a:prstGeom>
        </p:spPr>
        <p:txBody>
          <a:bodyPr lIns="0" tIns="0" rIns="0" bIns="0" rtlCol="0" anchor="t">
            <a:spAutoFit/>
          </a:bodyPr>
          <a:lstStyle/>
          <a:p>
            <a:pPr algn="l">
              <a:lnSpc>
                <a:spcPts val="7200"/>
              </a:lnSpc>
            </a:pPr>
            <a:r>
              <a:rPr lang="en-US" sz="6000">
                <a:solidFill>
                  <a:srgbClr val="1B517B"/>
                </a:solidFill>
                <a:latin typeface="Arial" panose="020B0604020202020204" pitchFamily="34" charset="0"/>
                <a:cs typeface="Arial" panose="020B0604020202020204" pitchFamily="34" charset="0"/>
              </a:rPr>
              <a:t>WELINK TEAM</a:t>
            </a:r>
          </a:p>
        </p:txBody>
      </p:sp>
      <p:grpSp>
        <p:nvGrpSpPr>
          <p:cNvPr id="3" name="Group 3"/>
          <p:cNvGrpSpPr/>
          <p:nvPr/>
        </p:nvGrpSpPr>
        <p:grpSpPr>
          <a:xfrm rot="-6929514">
            <a:off x="-140970" y="-3472980"/>
            <a:ext cx="2943503" cy="5986069"/>
            <a:chOff x="0" y="0"/>
            <a:chExt cx="1070113" cy="2176240"/>
          </a:xfrm>
        </p:grpSpPr>
        <p:sp>
          <p:nvSpPr>
            <p:cNvPr id="4" name="Freeform 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5" name="TextBox 5"/>
            <p:cNvSpPr txBox="1"/>
            <p:nvPr/>
          </p:nvSpPr>
          <p:spPr>
            <a:xfrm>
              <a:off x="0" y="-57150"/>
              <a:ext cx="1070113" cy="2233390"/>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rot="273286">
            <a:off x="17270779" y="-198257"/>
            <a:ext cx="2943503" cy="13302579"/>
            <a:chOff x="0" y="0"/>
            <a:chExt cx="1070113" cy="4836162"/>
          </a:xfrm>
        </p:grpSpPr>
        <p:sp>
          <p:nvSpPr>
            <p:cNvPr id="7" name="Freeform 7"/>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8" name="TextBox 8"/>
            <p:cNvSpPr txBox="1"/>
            <p:nvPr/>
          </p:nvSpPr>
          <p:spPr>
            <a:xfrm>
              <a:off x="0" y="-57150"/>
              <a:ext cx="1070113" cy="489331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3096550" y="3567845"/>
            <a:ext cx="3298898" cy="340710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b="-28999"/>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2" name="Group 12"/>
          <p:cNvGrpSpPr>
            <a:grpSpLocks noChangeAspect="1"/>
          </p:cNvGrpSpPr>
          <p:nvPr/>
        </p:nvGrpSpPr>
        <p:grpSpPr>
          <a:xfrm>
            <a:off x="7097892" y="3567845"/>
            <a:ext cx="3298898" cy="3407102"/>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14857" b="-4840"/>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5" name="Group 15"/>
          <p:cNvGrpSpPr>
            <a:grpSpLocks noChangeAspect="1"/>
          </p:cNvGrpSpPr>
          <p:nvPr/>
        </p:nvGrpSpPr>
        <p:grpSpPr>
          <a:xfrm>
            <a:off x="11180006" y="3567845"/>
            <a:ext cx="3298898" cy="3407102"/>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b="-10488"/>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8" name="Group 18"/>
          <p:cNvGrpSpPr/>
          <p:nvPr/>
        </p:nvGrpSpPr>
        <p:grpSpPr>
          <a:xfrm>
            <a:off x="11283361" y="7172036"/>
            <a:ext cx="3551722" cy="826480"/>
            <a:chOff x="0" y="-28575"/>
            <a:chExt cx="4735629" cy="1101973"/>
          </a:xfrm>
        </p:grpSpPr>
        <p:sp>
          <p:nvSpPr>
            <p:cNvPr id="19" name="TextBox 19"/>
            <p:cNvSpPr txBox="1"/>
            <p:nvPr/>
          </p:nvSpPr>
          <p:spPr>
            <a:xfrm>
              <a:off x="601303" y="657045"/>
              <a:ext cx="3533024" cy="416353"/>
            </a:xfrm>
            <a:prstGeom prst="rect">
              <a:avLst/>
            </a:prstGeom>
          </p:spPr>
          <p:txBody>
            <a:bodyPr lIns="0" tIns="0" rIns="0" bIns="0" rtlCol="0" anchor="t">
              <a:spAutoFit/>
            </a:bodyPr>
            <a:lstStyle/>
            <a:p>
              <a:pPr algn="just">
                <a:lnSpc>
                  <a:spcPts val="2689"/>
                </a:lnSpc>
              </a:pPr>
              <a:endParaRPr>
                <a:latin typeface="Arial" panose="020B0604020202020204" pitchFamily="34" charset="0"/>
                <a:cs typeface="Arial" panose="020B0604020202020204" pitchFamily="34" charset="0"/>
              </a:endParaRPr>
            </a:p>
          </p:txBody>
        </p:sp>
        <p:sp>
          <p:nvSpPr>
            <p:cNvPr id="20" name="TextBox 20"/>
            <p:cNvSpPr txBox="1"/>
            <p:nvPr/>
          </p:nvSpPr>
          <p:spPr>
            <a:xfrm>
              <a:off x="0" y="-28575"/>
              <a:ext cx="4735629" cy="545021"/>
            </a:xfrm>
            <a:prstGeom prst="rect">
              <a:avLst/>
            </a:prstGeom>
          </p:spPr>
          <p:txBody>
            <a:bodyPr lIns="0" tIns="0" rIns="0" bIns="0" rtlCol="0" anchor="t">
              <a:spAutoFit/>
            </a:bodyPr>
            <a:lstStyle/>
            <a:p>
              <a:pPr algn="just">
                <a:lnSpc>
                  <a:spcPts val="3362"/>
                </a:lnSpc>
              </a:pPr>
              <a:r>
                <a:rPr lang="en-US" sz="2801" spc="-56">
                  <a:solidFill>
                    <a:srgbClr val="000000"/>
                  </a:solidFill>
                  <a:latin typeface="Arial" panose="020B0604020202020204" pitchFamily="34" charset="0"/>
                  <a:cs typeface="Arial" panose="020B0604020202020204" pitchFamily="34" charset="0"/>
                </a:rPr>
                <a:t>Yousra Housaini</a:t>
              </a:r>
            </a:p>
          </p:txBody>
        </p:sp>
      </p:grpSp>
      <p:grpSp>
        <p:nvGrpSpPr>
          <p:cNvPr id="21" name="Group 21"/>
          <p:cNvGrpSpPr/>
          <p:nvPr/>
        </p:nvGrpSpPr>
        <p:grpSpPr>
          <a:xfrm>
            <a:off x="3430968" y="7288934"/>
            <a:ext cx="3516138" cy="826480"/>
            <a:chOff x="0" y="-28575"/>
            <a:chExt cx="4688184" cy="1101973"/>
          </a:xfrm>
        </p:grpSpPr>
        <p:sp>
          <p:nvSpPr>
            <p:cNvPr id="22" name="TextBox 22"/>
            <p:cNvSpPr txBox="1"/>
            <p:nvPr/>
          </p:nvSpPr>
          <p:spPr>
            <a:xfrm>
              <a:off x="0" y="-28575"/>
              <a:ext cx="4688184" cy="545021"/>
            </a:xfrm>
            <a:prstGeom prst="rect">
              <a:avLst/>
            </a:prstGeom>
          </p:spPr>
          <p:txBody>
            <a:bodyPr lIns="0" tIns="0" rIns="0" bIns="0" rtlCol="0" anchor="t">
              <a:spAutoFit/>
            </a:bodyPr>
            <a:lstStyle/>
            <a:p>
              <a:pPr algn="just">
                <a:lnSpc>
                  <a:spcPts val="3362"/>
                </a:lnSpc>
              </a:pPr>
              <a:r>
                <a:rPr lang="en-US" sz="2801" spc="-56">
                  <a:solidFill>
                    <a:srgbClr val="000000"/>
                  </a:solidFill>
                  <a:latin typeface="Arial" panose="020B0604020202020204" pitchFamily="34" charset="0"/>
                  <a:cs typeface="Arial" panose="020B0604020202020204" pitchFamily="34" charset="0"/>
                </a:rPr>
                <a:t>Manal Amm Ali</a:t>
              </a:r>
            </a:p>
          </p:txBody>
        </p:sp>
        <p:sp>
          <p:nvSpPr>
            <p:cNvPr id="23" name="TextBox 23"/>
            <p:cNvSpPr txBox="1"/>
            <p:nvPr/>
          </p:nvSpPr>
          <p:spPr>
            <a:xfrm>
              <a:off x="268775" y="657045"/>
              <a:ext cx="4150636" cy="416353"/>
            </a:xfrm>
            <a:prstGeom prst="rect">
              <a:avLst/>
            </a:prstGeom>
          </p:spPr>
          <p:txBody>
            <a:bodyPr lIns="0" tIns="0" rIns="0" bIns="0" rtlCol="0" anchor="t">
              <a:spAutoFit/>
            </a:bodyPr>
            <a:lstStyle/>
            <a:p>
              <a:pPr algn="just">
                <a:lnSpc>
                  <a:spcPts val="2689"/>
                </a:lnSpc>
              </a:pPr>
              <a:endParaRPr>
                <a:latin typeface="Arial" panose="020B0604020202020204" pitchFamily="34" charset="0"/>
                <a:cs typeface="Arial" panose="020B0604020202020204" pitchFamily="34" charset="0"/>
              </a:endParaRPr>
            </a:p>
          </p:txBody>
        </p:sp>
      </p:grpSp>
      <p:grpSp>
        <p:nvGrpSpPr>
          <p:cNvPr id="24" name="Group 24"/>
          <p:cNvGrpSpPr/>
          <p:nvPr/>
        </p:nvGrpSpPr>
        <p:grpSpPr>
          <a:xfrm>
            <a:off x="7731639" y="7288934"/>
            <a:ext cx="3551722" cy="826480"/>
            <a:chOff x="0" y="-28575"/>
            <a:chExt cx="4735629" cy="1101973"/>
          </a:xfrm>
        </p:grpSpPr>
        <p:sp>
          <p:nvSpPr>
            <p:cNvPr id="25" name="TextBox 25"/>
            <p:cNvSpPr txBox="1"/>
            <p:nvPr/>
          </p:nvSpPr>
          <p:spPr>
            <a:xfrm>
              <a:off x="601303" y="657045"/>
              <a:ext cx="3533024" cy="416353"/>
            </a:xfrm>
            <a:prstGeom prst="rect">
              <a:avLst/>
            </a:prstGeom>
          </p:spPr>
          <p:txBody>
            <a:bodyPr lIns="0" tIns="0" rIns="0" bIns="0" rtlCol="0" anchor="t">
              <a:spAutoFit/>
            </a:bodyPr>
            <a:lstStyle/>
            <a:p>
              <a:pPr algn="just">
                <a:lnSpc>
                  <a:spcPts val="2689"/>
                </a:lnSpc>
              </a:pPr>
              <a:endParaRPr>
                <a:latin typeface="Arial" panose="020B0604020202020204" pitchFamily="34" charset="0"/>
                <a:cs typeface="Arial" panose="020B0604020202020204" pitchFamily="34" charset="0"/>
              </a:endParaRPr>
            </a:p>
          </p:txBody>
        </p:sp>
        <p:sp>
          <p:nvSpPr>
            <p:cNvPr id="26" name="TextBox 26"/>
            <p:cNvSpPr txBox="1"/>
            <p:nvPr/>
          </p:nvSpPr>
          <p:spPr>
            <a:xfrm>
              <a:off x="0" y="-28575"/>
              <a:ext cx="4735629" cy="545021"/>
            </a:xfrm>
            <a:prstGeom prst="rect">
              <a:avLst/>
            </a:prstGeom>
          </p:spPr>
          <p:txBody>
            <a:bodyPr lIns="0" tIns="0" rIns="0" bIns="0" rtlCol="0" anchor="t">
              <a:spAutoFit/>
            </a:bodyPr>
            <a:lstStyle/>
            <a:p>
              <a:pPr algn="just">
                <a:lnSpc>
                  <a:spcPts val="3362"/>
                </a:lnSpc>
              </a:pPr>
              <a:r>
                <a:rPr lang="en-US" sz="2801" spc="-56">
                  <a:solidFill>
                    <a:srgbClr val="000000"/>
                  </a:solidFill>
                  <a:latin typeface="Arial" panose="020B0604020202020204" pitchFamily="34" charset="0"/>
                  <a:cs typeface="Arial" panose="020B0604020202020204" pitchFamily="34" charset="0"/>
                </a:rPr>
                <a:t>Radwa Ali</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p:nvPr/>
        </p:nvGrpSpPr>
        <p:grpSpPr>
          <a:xfrm>
            <a:off x="4708386" y="1028700"/>
            <a:ext cx="13939271" cy="8229600"/>
            <a:chOff x="0" y="0"/>
            <a:chExt cx="3671248" cy="2167467"/>
          </a:xfrm>
        </p:grpSpPr>
        <p:sp>
          <p:nvSpPr>
            <p:cNvPr id="4" name="Freeform 4"/>
            <p:cNvSpPr/>
            <p:nvPr/>
          </p:nvSpPr>
          <p:spPr>
            <a:xfrm>
              <a:off x="0" y="0"/>
              <a:ext cx="3671248" cy="2167467"/>
            </a:xfrm>
            <a:custGeom>
              <a:avLst/>
              <a:gdLst/>
              <a:ahLst/>
              <a:cxnLst/>
              <a:rect l="l" t="t" r="r" b="b"/>
              <a:pathLst>
                <a:path w="3671248" h="2167467">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E0B148"/>
            </a:solidFill>
            <a:ln cap="rnd">
              <a:noFill/>
              <a:prstDash val="solid"/>
              <a:round/>
            </a:ln>
          </p:spPr>
        </p:sp>
        <p:sp>
          <p:nvSpPr>
            <p:cNvPr id="5" name="TextBox 5"/>
            <p:cNvSpPr txBox="1"/>
            <p:nvPr/>
          </p:nvSpPr>
          <p:spPr>
            <a:xfrm>
              <a:off x="0" y="-38100"/>
              <a:ext cx="3671248"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417189" y="2290687"/>
            <a:ext cx="14243376" cy="1543050"/>
            <a:chOff x="0" y="0"/>
            <a:chExt cx="3751342" cy="406400"/>
          </a:xfrm>
        </p:grpSpPr>
        <p:sp>
          <p:nvSpPr>
            <p:cNvPr id="7" name="Freeform 7"/>
            <p:cNvSpPr/>
            <p:nvPr/>
          </p:nvSpPr>
          <p:spPr>
            <a:xfrm>
              <a:off x="0" y="0"/>
              <a:ext cx="3751342" cy="406400"/>
            </a:xfrm>
            <a:custGeom>
              <a:avLst/>
              <a:gdLst/>
              <a:ahLst/>
              <a:cxnLst/>
              <a:rect l="l" t="t" r="r" b="b"/>
              <a:pathLst>
                <a:path w="3751342" h="406400">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id="8" name="TextBox 8"/>
            <p:cNvSpPr txBox="1"/>
            <p:nvPr/>
          </p:nvSpPr>
          <p:spPr>
            <a:xfrm>
              <a:off x="0" y="-38100"/>
              <a:ext cx="3751342"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028700" y="2874308"/>
            <a:ext cx="6181247" cy="638399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992" r="-1992"/>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12" name="Freeform 12"/>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153634" y="1028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8795588" y="-1989626"/>
            <a:ext cx="2882434" cy="288243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7" name="TextBox 17"/>
          <p:cNvSpPr txBox="1"/>
          <p:nvPr/>
        </p:nvSpPr>
        <p:spPr>
          <a:xfrm>
            <a:off x="10472318" y="2322569"/>
            <a:ext cx="7396124" cy="1275349"/>
          </a:xfrm>
          <a:prstGeom prst="rect">
            <a:avLst/>
          </a:prstGeom>
        </p:spPr>
        <p:txBody>
          <a:bodyPr lIns="0" tIns="0" rIns="0" bIns="0" rtlCol="0" anchor="t">
            <a:spAutoFit/>
          </a:bodyPr>
          <a:lstStyle/>
          <a:p>
            <a:pPr algn="just">
              <a:lnSpc>
                <a:spcPts val="9900"/>
              </a:lnSpc>
            </a:pPr>
            <a:r>
              <a:rPr lang="en-US" sz="9000">
                <a:solidFill>
                  <a:srgbClr val="004AAD"/>
                </a:solidFill>
                <a:latin typeface="Poppins Ultra-Bold"/>
              </a:rPr>
              <a:t>Leader Path</a:t>
            </a:r>
          </a:p>
        </p:txBody>
      </p:sp>
      <p:sp>
        <p:nvSpPr>
          <p:cNvPr id="18" name="TextBox 18"/>
          <p:cNvSpPr txBox="1"/>
          <p:nvPr/>
        </p:nvSpPr>
        <p:spPr>
          <a:xfrm>
            <a:off x="9829343" y="4222553"/>
            <a:ext cx="8039100" cy="3527953"/>
          </a:xfrm>
          <a:prstGeom prst="rect">
            <a:avLst/>
          </a:prstGeom>
        </p:spPr>
        <p:txBody>
          <a:bodyPr lIns="0" tIns="0" rIns="0" bIns="0" rtlCol="0" anchor="t">
            <a:spAutoFit/>
          </a:bodyPr>
          <a:lstStyle/>
          <a:p>
            <a:pPr algn="just" rtl="1">
              <a:lnSpc>
                <a:spcPts val="5599"/>
              </a:lnSpc>
            </a:pPr>
            <a:r>
              <a:rPr lang="ar-EG" sz="3999">
                <a:solidFill>
                  <a:srgbClr val="FFFFFF"/>
                </a:solidFill>
                <a:latin typeface="Poppins"/>
                <a:rtl/>
              </a:rPr>
              <a:t> متخصصون في تطوير وتدريب أصحاب الأعمال لتحسين قدراتهم في إدارة مشاريعهم بفعالية. نقدم دورات تدريبية في مجالات مختلفة مثل إدارة وسائل التواصل الاجتماعي والإدارة المالية.</a:t>
            </a:r>
          </a:p>
          <a:p>
            <a:pPr algn="just">
              <a:lnSpc>
                <a:spcPts val="5599"/>
              </a:lnSpc>
              <a:spcBef>
                <a:spcPct val="0"/>
              </a:spcBef>
            </a:pPr>
            <a:endParaRPr lang="ar-EG" sz="3999">
              <a:solidFill>
                <a:srgbClr val="FFFFFF"/>
              </a:solidFill>
              <a:latin typeface="Poppins"/>
              <a:rtl/>
            </a:endParaRPr>
          </a:p>
        </p:txBody>
      </p:sp>
      <p:sp>
        <p:nvSpPr>
          <p:cNvPr id="19" name="TextBox 19"/>
          <p:cNvSpPr txBox="1"/>
          <p:nvPr/>
        </p:nvSpPr>
        <p:spPr>
          <a:xfrm>
            <a:off x="11454230" y="9458696"/>
            <a:ext cx="6414212" cy="620426"/>
          </a:xfrm>
          <a:prstGeom prst="rect">
            <a:avLst/>
          </a:prstGeom>
        </p:spPr>
        <p:txBody>
          <a:bodyPr lIns="0" tIns="0" rIns="0" bIns="0" rtlCol="0" anchor="t">
            <a:spAutoFit/>
          </a:bodyPr>
          <a:lstStyle/>
          <a:p>
            <a:pPr algn="ctr" rtl="1">
              <a:lnSpc>
                <a:spcPts val="5308"/>
              </a:lnSpc>
            </a:pPr>
            <a:r>
              <a:rPr lang="ar-EG" sz="3791">
                <a:solidFill>
                  <a:srgbClr val="004AAD"/>
                </a:solidFill>
                <a:latin typeface="Poppins Bold"/>
                <a:rtl/>
              </a:rPr>
              <a:t>الفئة المستهدفة: رجال الأعمال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2498" y="1548988"/>
            <a:ext cx="7696171" cy="933450"/>
          </a:xfrm>
          <a:prstGeom prst="rect">
            <a:avLst/>
          </a:prstGeom>
        </p:spPr>
        <p:txBody>
          <a:bodyPr lIns="0" tIns="0" rIns="0" bIns="0" rtlCol="0" anchor="t">
            <a:spAutoFit/>
          </a:bodyPr>
          <a:lstStyle/>
          <a:p>
            <a:pPr algn="ctr">
              <a:lnSpc>
                <a:spcPts val="7200"/>
              </a:lnSpc>
            </a:pPr>
            <a:r>
              <a:rPr lang="en-US" sz="6000" dirty="0">
                <a:solidFill>
                  <a:srgbClr val="1B517B"/>
                </a:solidFill>
                <a:latin typeface="Arial" panose="020B0604020202020204" pitchFamily="34" charset="0"/>
                <a:cs typeface="Arial" panose="020B0604020202020204" pitchFamily="34" charset="0"/>
              </a:rPr>
              <a:t>LEADER PATH TEAM</a:t>
            </a:r>
          </a:p>
        </p:txBody>
      </p:sp>
      <p:grpSp>
        <p:nvGrpSpPr>
          <p:cNvPr id="3" name="Group 3"/>
          <p:cNvGrpSpPr/>
          <p:nvPr/>
        </p:nvGrpSpPr>
        <p:grpSpPr>
          <a:xfrm rot="-6929514">
            <a:off x="-140970" y="-3472980"/>
            <a:ext cx="2943503" cy="5986069"/>
            <a:chOff x="0" y="0"/>
            <a:chExt cx="1070113" cy="2176240"/>
          </a:xfrm>
        </p:grpSpPr>
        <p:sp>
          <p:nvSpPr>
            <p:cNvPr id="4" name="Freeform 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5" name="TextBox 5"/>
            <p:cNvSpPr txBox="1"/>
            <p:nvPr/>
          </p:nvSpPr>
          <p:spPr>
            <a:xfrm>
              <a:off x="0" y="-57150"/>
              <a:ext cx="1070113" cy="2233390"/>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rot="273286">
            <a:off x="17270779" y="-198257"/>
            <a:ext cx="2943503" cy="13302579"/>
            <a:chOff x="0" y="0"/>
            <a:chExt cx="1070113" cy="4836162"/>
          </a:xfrm>
        </p:grpSpPr>
        <p:sp>
          <p:nvSpPr>
            <p:cNvPr id="7" name="Freeform 7"/>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8" name="TextBox 8"/>
            <p:cNvSpPr txBox="1"/>
            <p:nvPr/>
          </p:nvSpPr>
          <p:spPr>
            <a:xfrm>
              <a:off x="0" y="-57150"/>
              <a:ext cx="1070113" cy="489331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2435467" y="3524520"/>
            <a:ext cx="3650235" cy="376996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t="-14499" b="-14499"/>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2" name="Group 12"/>
          <p:cNvGrpSpPr>
            <a:grpSpLocks noChangeAspect="1"/>
          </p:cNvGrpSpPr>
          <p:nvPr/>
        </p:nvGrpSpPr>
        <p:grpSpPr>
          <a:xfrm>
            <a:off x="6862957" y="3524520"/>
            <a:ext cx="3650235" cy="3769962"/>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14499" b="-14499"/>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5" name="Group 15"/>
          <p:cNvGrpSpPr>
            <a:grpSpLocks noChangeAspect="1"/>
          </p:cNvGrpSpPr>
          <p:nvPr/>
        </p:nvGrpSpPr>
        <p:grpSpPr>
          <a:xfrm>
            <a:off x="11494184" y="3524520"/>
            <a:ext cx="3650235" cy="3769962"/>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444" r="-3783"/>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8" name="Group 18"/>
          <p:cNvGrpSpPr/>
          <p:nvPr/>
        </p:nvGrpSpPr>
        <p:grpSpPr>
          <a:xfrm>
            <a:off x="11857431" y="7523714"/>
            <a:ext cx="3777959" cy="916481"/>
            <a:chOff x="0" y="-38100"/>
            <a:chExt cx="5037279" cy="1221975"/>
          </a:xfrm>
        </p:grpSpPr>
        <p:sp>
          <p:nvSpPr>
            <p:cNvPr id="19" name="TextBox 19"/>
            <p:cNvSpPr txBox="1"/>
            <p:nvPr/>
          </p:nvSpPr>
          <p:spPr>
            <a:xfrm>
              <a:off x="0" y="-38100"/>
              <a:ext cx="5037279" cy="632652"/>
            </a:xfrm>
            <a:prstGeom prst="rect">
              <a:avLst/>
            </a:prstGeom>
          </p:spPr>
          <p:txBody>
            <a:bodyPr lIns="0" tIns="0" rIns="0" bIns="0" rtlCol="0" anchor="t">
              <a:spAutoFit/>
            </a:bodyPr>
            <a:lstStyle/>
            <a:p>
              <a:pPr algn="just">
                <a:lnSpc>
                  <a:spcPts val="3720"/>
                </a:lnSpc>
              </a:pPr>
              <a:r>
                <a:rPr lang="en-US" sz="3100" spc="-62">
                  <a:solidFill>
                    <a:srgbClr val="000000"/>
                  </a:solidFill>
                  <a:latin typeface="Arial" panose="020B0604020202020204" pitchFamily="34" charset="0"/>
                  <a:cs typeface="Arial" panose="020B0604020202020204" pitchFamily="34" charset="0"/>
                </a:rPr>
                <a:t>Kamal Sahyouni</a:t>
              </a:r>
            </a:p>
          </p:txBody>
        </p:sp>
        <p:sp>
          <p:nvSpPr>
            <p:cNvPr id="20" name="TextBox 20"/>
            <p:cNvSpPr txBox="1"/>
            <p:nvPr/>
          </p:nvSpPr>
          <p:spPr>
            <a:xfrm>
              <a:off x="463643" y="729050"/>
              <a:ext cx="4109992" cy="454825"/>
            </a:xfrm>
            <a:prstGeom prst="rect">
              <a:avLst/>
            </a:prstGeom>
          </p:spPr>
          <p:txBody>
            <a:bodyPr lIns="0" tIns="0" rIns="0" bIns="0" rtlCol="0" anchor="t">
              <a:spAutoFit/>
            </a:bodyPr>
            <a:lstStyle/>
            <a:p>
              <a:pPr algn="just">
                <a:lnSpc>
                  <a:spcPts val="2976"/>
                </a:lnSpc>
              </a:pPr>
              <a:endParaRPr>
                <a:latin typeface="Arial" panose="020B0604020202020204" pitchFamily="34" charset="0"/>
                <a:cs typeface="Arial" panose="020B0604020202020204" pitchFamily="34" charset="0"/>
              </a:endParaRPr>
            </a:p>
          </p:txBody>
        </p:sp>
      </p:grpSp>
      <p:grpSp>
        <p:nvGrpSpPr>
          <p:cNvPr id="21" name="Group 21"/>
          <p:cNvGrpSpPr/>
          <p:nvPr/>
        </p:nvGrpSpPr>
        <p:grpSpPr>
          <a:xfrm>
            <a:off x="3114477" y="7538002"/>
            <a:ext cx="3748480" cy="849901"/>
            <a:chOff x="0" y="-19050"/>
            <a:chExt cx="4997974" cy="1133202"/>
          </a:xfrm>
        </p:grpSpPr>
        <p:sp>
          <p:nvSpPr>
            <p:cNvPr id="22" name="TextBox 22"/>
            <p:cNvSpPr txBox="1"/>
            <p:nvPr/>
          </p:nvSpPr>
          <p:spPr>
            <a:xfrm>
              <a:off x="634613" y="684974"/>
              <a:ext cx="3728746" cy="429178"/>
            </a:xfrm>
            <a:prstGeom prst="rect">
              <a:avLst/>
            </a:prstGeom>
          </p:spPr>
          <p:txBody>
            <a:bodyPr lIns="0" tIns="0" rIns="0" bIns="0" rtlCol="0" anchor="t">
              <a:spAutoFit/>
            </a:bodyPr>
            <a:lstStyle/>
            <a:p>
              <a:pPr algn="just">
                <a:lnSpc>
                  <a:spcPts val="2838"/>
                </a:lnSpc>
              </a:pPr>
              <a:endParaRPr>
                <a:latin typeface="Arial" panose="020B0604020202020204" pitchFamily="34" charset="0"/>
                <a:cs typeface="Arial" panose="020B0604020202020204" pitchFamily="34" charset="0"/>
              </a:endParaRPr>
            </a:p>
          </p:txBody>
        </p:sp>
        <p:sp>
          <p:nvSpPr>
            <p:cNvPr id="23" name="TextBox 23"/>
            <p:cNvSpPr txBox="1"/>
            <p:nvPr/>
          </p:nvSpPr>
          <p:spPr>
            <a:xfrm>
              <a:off x="0" y="-19050"/>
              <a:ext cx="4997974" cy="619933"/>
            </a:xfrm>
            <a:prstGeom prst="rect">
              <a:avLst/>
            </a:prstGeom>
          </p:spPr>
          <p:txBody>
            <a:bodyPr lIns="0" tIns="0" rIns="0" bIns="0" rtlCol="0" anchor="t">
              <a:spAutoFit/>
            </a:bodyPr>
            <a:lstStyle/>
            <a:p>
              <a:pPr algn="just">
                <a:lnSpc>
                  <a:spcPts val="3548"/>
                </a:lnSpc>
              </a:pPr>
              <a:r>
                <a:rPr lang="en-US" sz="2957" spc="-59">
                  <a:solidFill>
                    <a:srgbClr val="000000"/>
                  </a:solidFill>
                  <a:latin typeface="Arial" panose="020B0604020202020204" pitchFamily="34" charset="0"/>
                  <a:cs typeface="Arial" panose="020B0604020202020204" pitchFamily="34" charset="0"/>
                </a:rPr>
                <a:t>Salam Mawas</a:t>
              </a:r>
            </a:p>
          </p:txBody>
        </p:sp>
      </p:grpSp>
      <p:grpSp>
        <p:nvGrpSpPr>
          <p:cNvPr id="24" name="Group 24"/>
          <p:cNvGrpSpPr/>
          <p:nvPr/>
        </p:nvGrpSpPr>
        <p:grpSpPr>
          <a:xfrm>
            <a:off x="7356117" y="7523714"/>
            <a:ext cx="4501313" cy="916481"/>
            <a:chOff x="0" y="-38100"/>
            <a:chExt cx="6001751" cy="1221975"/>
          </a:xfrm>
        </p:grpSpPr>
        <p:sp>
          <p:nvSpPr>
            <p:cNvPr id="25" name="TextBox 25"/>
            <p:cNvSpPr txBox="1"/>
            <p:nvPr/>
          </p:nvSpPr>
          <p:spPr>
            <a:xfrm>
              <a:off x="301409" y="729050"/>
              <a:ext cx="5398934" cy="454825"/>
            </a:xfrm>
            <a:prstGeom prst="rect">
              <a:avLst/>
            </a:prstGeom>
          </p:spPr>
          <p:txBody>
            <a:bodyPr lIns="0" tIns="0" rIns="0" bIns="0" rtlCol="0" anchor="t">
              <a:spAutoFit/>
            </a:bodyPr>
            <a:lstStyle/>
            <a:p>
              <a:pPr algn="just">
                <a:lnSpc>
                  <a:spcPts val="2976"/>
                </a:lnSpc>
              </a:pPr>
              <a:endParaRPr>
                <a:latin typeface="Arial" panose="020B0604020202020204" pitchFamily="34" charset="0"/>
                <a:cs typeface="Arial" panose="020B0604020202020204" pitchFamily="34" charset="0"/>
              </a:endParaRPr>
            </a:p>
          </p:txBody>
        </p:sp>
        <p:sp>
          <p:nvSpPr>
            <p:cNvPr id="26" name="TextBox 26"/>
            <p:cNvSpPr txBox="1"/>
            <p:nvPr/>
          </p:nvSpPr>
          <p:spPr>
            <a:xfrm>
              <a:off x="0" y="-38100"/>
              <a:ext cx="6001751" cy="632652"/>
            </a:xfrm>
            <a:prstGeom prst="rect">
              <a:avLst/>
            </a:prstGeom>
          </p:spPr>
          <p:txBody>
            <a:bodyPr lIns="0" tIns="0" rIns="0" bIns="0" rtlCol="0" anchor="t">
              <a:spAutoFit/>
            </a:bodyPr>
            <a:lstStyle/>
            <a:p>
              <a:pPr algn="just">
                <a:lnSpc>
                  <a:spcPts val="3720"/>
                </a:lnSpc>
              </a:pPr>
              <a:r>
                <a:rPr lang="en-US" sz="3100">
                  <a:solidFill>
                    <a:srgbClr val="000000"/>
                  </a:solidFill>
                  <a:latin typeface="Arial" panose="020B0604020202020204" pitchFamily="34" charset="0"/>
                  <a:cs typeface="Arial" panose="020B0604020202020204" pitchFamily="34" charset="0"/>
                </a:rPr>
                <a:t>Sara Sourani</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p:nvPr/>
        </p:nvGrpSpPr>
        <p:grpSpPr>
          <a:xfrm>
            <a:off x="4708386" y="1028700"/>
            <a:ext cx="13939271" cy="8229600"/>
            <a:chOff x="0" y="0"/>
            <a:chExt cx="3671248" cy="2167467"/>
          </a:xfrm>
        </p:grpSpPr>
        <p:sp>
          <p:nvSpPr>
            <p:cNvPr id="4" name="Freeform 4"/>
            <p:cNvSpPr/>
            <p:nvPr/>
          </p:nvSpPr>
          <p:spPr>
            <a:xfrm>
              <a:off x="0" y="0"/>
              <a:ext cx="3671248" cy="2167467"/>
            </a:xfrm>
            <a:custGeom>
              <a:avLst/>
              <a:gdLst/>
              <a:ahLst/>
              <a:cxnLst/>
              <a:rect l="l" t="t" r="r" b="b"/>
              <a:pathLst>
                <a:path w="3671248" h="2167467">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E0B148"/>
            </a:solidFill>
            <a:ln cap="rnd">
              <a:noFill/>
              <a:prstDash val="solid"/>
              <a:round/>
            </a:ln>
          </p:spPr>
        </p:sp>
        <p:sp>
          <p:nvSpPr>
            <p:cNvPr id="5" name="TextBox 5"/>
            <p:cNvSpPr txBox="1"/>
            <p:nvPr/>
          </p:nvSpPr>
          <p:spPr>
            <a:xfrm>
              <a:off x="0" y="-38100"/>
              <a:ext cx="3671248"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417189" y="2290687"/>
            <a:ext cx="14243376" cy="1543050"/>
            <a:chOff x="0" y="0"/>
            <a:chExt cx="3751342" cy="406400"/>
          </a:xfrm>
        </p:grpSpPr>
        <p:sp>
          <p:nvSpPr>
            <p:cNvPr id="7" name="Freeform 7"/>
            <p:cNvSpPr/>
            <p:nvPr/>
          </p:nvSpPr>
          <p:spPr>
            <a:xfrm>
              <a:off x="0" y="0"/>
              <a:ext cx="3751342" cy="406400"/>
            </a:xfrm>
            <a:custGeom>
              <a:avLst/>
              <a:gdLst/>
              <a:ahLst/>
              <a:cxnLst/>
              <a:rect l="l" t="t" r="r" b="b"/>
              <a:pathLst>
                <a:path w="3751342" h="406400">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id="8" name="TextBox 8"/>
            <p:cNvSpPr txBox="1"/>
            <p:nvPr/>
          </p:nvSpPr>
          <p:spPr>
            <a:xfrm>
              <a:off x="0" y="-38100"/>
              <a:ext cx="3751342"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028700" y="2874308"/>
            <a:ext cx="6181247" cy="638399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5547" r="-19218"/>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12" name="Freeform 12"/>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153634" y="1028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8795588" y="-1989626"/>
            <a:ext cx="2882434" cy="288243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7" name="TextBox 17"/>
          <p:cNvSpPr txBox="1"/>
          <p:nvPr/>
        </p:nvSpPr>
        <p:spPr>
          <a:xfrm>
            <a:off x="9417189" y="2376412"/>
            <a:ext cx="7396124" cy="1269578"/>
          </a:xfrm>
          <a:prstGeom prst="rect">
            <a:avLst/>
          </a:prstGeom>
        </p:spPr>
        <p:txBody>
          <a:bodyPr lIns="0" tIns="0" rIns="0" bIns="0" rtlCol="0" anchor="t">
            <a:spAutoFit/>
          </a:bodyPr>
          <a:lstStyle/>
          <a:p>
            <a:pPr algn="just" rtl="1">
              <a:lnSpc>
                <a:spcPts val="9900"/>
              </a:lnSpc>
            </a:pPr>
            <a:r>
              <a:rPr lang="ar-EG" sz="9000">
                <a:solidFill>
                  <a:srgbClr val="004AAD"/>
                </a:solidFill>
                <a:rtl/>
              </a:rPr>
              <a:t>الملتقى</a:t>
            </a:r>
          </a:p>
        </p:txBody>
      </p:sp>
      <p:sp>
        <p:nvSpPr>
          <p:cNvPr id="18" name="TextBox 18"/>
          <p:cNvSpPr txBox="1"/>
          <p:nvPr/>
        </p:nvSpPr>
        <p:spPr>
          <a:xfrm>
            <a:off x="8795588" y="4285858"/>
            <a:ext cx="9226070" cy="3527953"/>
          </a:xfrm>
          <a:prstGeom prst="rect">
            <a:avLst/>
          </a:prstGeom>
        </p:spPr>
        <p:txBody>
          <a:bodyPr lIns="0" tIns="0" rIns="0" bIns="0" rtlCol="0" anchor="t">
            <a:spAutoFit/>
          </a:bodyPr>
          <a:lstStyle/>
          <a:p>
            <a:pPr algn="r" rtl="1">
              <a:lnSpc>
                <a:spcPts val="5599"/>
              </a:lnSpc>
              <a:spcBef>
                <a:spcPct val="0"/>
              </a:spcBef>
            </a:pPr>
            <a:r>
              <a:rPr lang="ar-EG" sz="3999">
                <a:solidFill>
                  <a:srgbClr val="FFFFFF"/>
                </a:solidFill>
                <a:rtl/>
              </a:rPr>
              <a:t>نحن مجموعة شباب نسعى لمبادرة تهدف إلى خلق منصة لتبادل الثقافات والأفكار بين أفراد المجتمع يشمل المشروع جلسات من مختلف أفراد المجتمع وفعاليات ترفيهية يهدف الملتقى إلى تعزيز التفاهم والتسامح بين الأفراد من خلفيات مختلفة وتعزيز العلاقات الاجتماعية</a:t>
            </a:r>
          </a:p>
        </p:txBody>
      </p:sp>
      <p:sp>
        <p:nvSpPr>
          <p:cNvPr id="19" name="TextBox 19"/>
          <p:cNvSpPr txBox="1"/>
          <p:nvPr/>
        </p:nvSpPr>
        <p:spPr>
          <a:xfrm>
            <a:off x="11607446" y="9344025"/>
            <a:ext cx="6414212" cy="620426"/>
          </a:xfrm>
          <a:prstGeom prst="rect">
            <a:avLst/>
          </a:prstGeom>
        </p:spPr>
        <p:txBody>
          <a:bodyPr lIns="0" tIns="0" rIns="0" bIns="0" rtlCol="0" anchor="t">
            <a:spAutoFit/>
          </a:bodyPr>
          <a:lstStyle/>
          <a:p>
            <a:pPr algn="ctr" rtl="1">
              <a:lnSpc>
                <a:spcPts val="5308"/>
              </a:lnSpc>
            </a:pPr>
            <a:r>
              <a:rPr lang="ar-EG" sz="3791">
                <a:solidFill>
                  <a:srgbClr val="004AAD"/>
                </a:solidFill>
                <a:latin typeface="Poppins Bold"/>
                <a:rtl/>
              </a:rPr>
              <a:t>الفئة المستهدفة: الجميع</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5701" y="1660428"/>
            <a:ext cx="5138300" cy="1846659"/>
          </a:xfrm>
          <a:prstGeom prst="rect">
            <a:avLst/>
          </a:prstGeom>
        </p:spPr>
        <p:txBody>
          <a:bodyPr wrap="square" lIns="0" tIns="0" rIns="0" bIns="0" rtlCol="0" anchor="t">
            <a:spAutoFit/>
          </a:bodyPr>
          <a:lstStyle/>
          <a:p>
            <a:pPr algn="l">
              <a:lnSpc>
                <a:spcPts val="7200"/>
              </a:lnSpc>
            </a:pPr>
            <a:r>
              <a:rPr lang="en-US" sz="6000">
                <a:solidFill>
                  <a:srgbClr val="1B517B"/>
                </a:solidFill>
                <a:latin typeface="Arial" panose="020B0604020202020204" pitchFamily="34" charset="0"/>
                <a:cs typeface="Arial" panose="020B0604020202020204" pitchFamily="34" charset="0"/>
              </a:rPr>
              <a:t>MULTAKA TEAM</a:t>
            </a:r>
          </a:p>
        </p:txBody>
      </p:sp>
      <p:grpSp>
        <p:nvGrpSpPr>
          <p:cNvPr id="3" name="Group 3"/>
          <p:cNvGrpSpPr/>
          <p:nvPr/>
        </p:nvGrpSpPr>
        <p:grpSpPr>
          <a:xfrm rot="-6929514">
            <a:off x="-349329" y="-3142803"/>
            <a:ext cx="2573368" cy="5290831"/>
            <a:chOff x="0" y="0"/>
            <a:chExt cx="1070113" cy="2176240"/>
          </a:xfrm>
        </p:grpSpPr>
        <p:sp>
          <p:nvSpPr>
            <p:cNvPr id="4" name="Freeform 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5" name="TextBox 5"/>
            <p:cNvSpPr txBox="1"/>
            <p:nvPr/>
          </p:nvSpPr>
          <p:spPr>
            <a:xfrm>
              <a:off x="0" y="-57150"/>
              <a:ext cx="1070113" cy="2233390"/>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rot="273286">
            <a:off x="17337737" y="-209189"/>
            <a:ext cx="2601637" cy="11629827"/>
            <a:chOff x="0" y="0"/>
            <a:chExt cx="1070113" cy="4836162"/>
          </a:xfrm>
        </p:grpSpPr>
        <p:sp>
          <p:nvSpPr>
            <p:cNvPr id="7" name="Freeform 7"/>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8" name="TextBox 8"/>
            <p:cNvSpPr txBox="1"/>
            <p:nvPr/>
          </p:nvSpPr>
          <p:spPr>
            <a:xfrm>
              <a:off x="0" y="-57150"/>
              <a:ext cx="1070113" cy="489331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5473442" y="519846"/>
            <a:ext cx="2767330" cy="2858099"/>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b="-43333"/>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2" name="Group 12"/>
          <p:cNvGrpSpPr>
            <a:grpSpLocks noChangeAspect="1"/>
          </p:cNvGrpSpPr>
          <p:nvPr/>
        </p:nvGrpSpPr>
        <p:grpSpPr>
          <a:xfrm>
            <a:off x="9271097" y="519846"/>
            <a:ext cx="2767330" cy="2858099"/>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3031" r="-7247" b="-26045"/>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5" name="Group 15"/>
          <p:cNvGrpSpPr>
            <a:grpSpLocks noChangeAspect="1"/>
          </p:cNvGrpSpPr>
          <p:nvPr/>
        </p:nvGrpSpPr>
        <p:grpSpPr>
          <a:xfrm>
            <a:off x="1536964" y="5439499"/>
            <a:ext cx="2767330" cy="2858099"/>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b="-20236"/>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8" name="Group 18"/>
          <p:cNvGrpSpPr>
            <a:grpSpLocks noChangeAspect="1"/>
          </p:cNvGrpSpPr>
          <p:nvPr/>
        </p:nvGrpSpPr>
        <p:grpSpPr>
          <a:xfrm>
            <a:off x="5473442" y="5439499"/>
            <a:ext cx="2767330" cy="2858099"/>
            <a:chOff x="0" y="0"/>
            <a:chExt cx="6350000" cy="6558280"/>
          </a:xfrm>
        </p:grpSpPr>
        <p:sp>
          <p:nvSpPr>
            <p:cNvPr id="19" name="Freeform 1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5466" b="-36052"/>
              </a:stretch>
            </a:blipFill>
          </p:spPr>
        </p:sp>
        <p:sp>
          <p:nvSpPr>
            <p:cNvPr id="20" name="Freeform 2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1" name="Group 21"/>
          <p:cNvGrpSpPr>
            <a:grpSpLocks noChangeAspect="1"/>
          </p:cNvGrpSpPr>
          <p:nvPr/>
        </p:nvGrpSpPr>
        <p:grpSpPr>
          <a:xfrm>
            <a:off x="9271097" y="5439499"/>
            <a:ext cx="2767330" cy="2858099"/>
            <a:chOff x="0" y="0"/>
            <a:chExt cx="6350000" cy="6558280"/>
          </a:xfrm>
        </p:grpSpPr>
        <p:sp>
          <p:nvSpPr>
            <p:cNvPr id="22" name="Freeform 2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15526" b="-13472"/>
              </a:stretch>
            </a:blipFill>
          </p:spPr>
        </p:sp>
        <p:sp>
          <p:nvSpPr>
            <p:cNvPr id="23" name="Freeform 2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4" name="Group 24"/>
          <p:cNvGrpSpPr>
            <a:grpSpLocks noChangeAspect="1"/>
          </p:cNvGrpSpPr>
          <p:nvPr/>
        </p:nvGrpSpPr>
        <p:grpSpPr>
          <a:xfrm>
            <a:off x="13243507" y="5439499"/>
            <a:ext cx="2767330" cy="2858099"/>
            <a:chOff x="0" y="0"/>
            <a:chExt cx="6350000" cy="6558280"/>
          </a:xfrm>
        </p:grpSpPr>
        <p:sp>
          <p:nvSpPr>
            <p:cNvPr id="25" name="Freeform 2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21411" r="-14495" b="-75320"/>
              </a:stretch>
            </a:blipFill>
          </p:spPr>
        </p:sp>
        <p:sp>
          <p:nvSpPr>
            <p:cNvPr id="26" name="Freeform 2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7" name="Group 27"/>
          <p:cNvGrpSpPr/>
          <p:nvPr/>
        </p:nvGrpSpPr>
        <p:grpSpPr>
          <a:xfrm>
            <a:off x="1636044" y="8842964"/>
            <a:ext cx="2949564" cy="685333"/>
            <a:chOff x="0" y="-19049"/>
            <a:chExt cx="4449534" cy="1045207"/>
          </a:xfrm>
        </p:grpSpPr>
        <p:sp>
          <p:nvSpPr>
            <p:cNvPr id="28" name="TextBox 28"/>
            <p:cNvSpPr txBox="1"/>
            <p:nvPr/>
          </p:nvSpPr>
          <p:spPr>
            <a:xfrm>
              <a:off x="0" y="-19049"/>
              <a:ext cx="444953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Khodor Al Kass</a:t>
              </a:r>
            </a:p>
          </p:txBody>
        </p:sp>
        <p:sp>
          <p:nvSpPr>
            <p:cNvPr id="29" name="TextBox 29"/>
            <p:cNvSpPr txBox="1"/>
            <p:nvPr/>
          </p:nvSpPr>
          <p:spPr>
            <a:xfrm>
              <a:off x="255092" y="622629"/>
              <a:ext cx="3939350"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13329044" y="8842964"/>
            <a:ext cx="2864161" cy="685333"/>
            <a:chOff x="0" y="-19049"/>
            <a:chExt cx="4320698" cy="1045207"/>
          </a:xfrm>
        </p:grpSpPr>
        <p:sp>
          <p:nvSpPr>
            <p:cNvPr id="31" name="TextBox 31"/>
            <p:cNvSpPr txBox="1"/>
            <p:nvPr/>
          </p:nvSpPr>
          <p:spPr>
            <a:xfrm>
              <a:off x="0" y="-19049"/>
              <a:ext cx="4320698"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Mohamad Hawat</a:t>
              </a:r>
            </a:p>
          </p:txBody>
        </p:sp>
        <p:sp>
          <p:nvSpPr>
            <p:cNvPr id="32" name="TextBox 32"/>
            <p:cNvSpPr txBox="1"/>
            <p:nvPr/>
          </p:nvSpPr>
          <p:spPr>
            <a:xfrm>
              <a:off x="397688" y="622629"/>
              <a:ext cx="3525323"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33" name="Group 33"/>
          <p:cNvGrpSpPr/>
          <p:nvPr/>
        </p:nvGrpSpPr>
        <p:grpSpPr>
          <a:xfrm>
            <a:off x="5535169" y="8842964"/>
            <a:ext cx="2979415" cy="685333"/>
            <a:chOff x="0" y="-19050"/>
            <a:chExt cx="4494564" cy="1045208"/>
          </a:xfrm>
        </p:grpSpPr>
        <p:sp>
          <p:nvSpPr>
            <p:cNvPr id="34" name="TextBox 34"/>
            <p:cNvSpPr txBox="1"/>
            <p:nvPr/>
          </p:nvSpPr>
          <p:spPr>
            <a:xfrm>
              <a:off x="570695" y="622629"/>
              <a:ext cx="3353177"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35" name="TextBox 35"/>
            <p:cNvSpPr txBox="1"/>
            <p:nvPr/>
          </p:nvSpPr>
          <p:spPr>
            <a:xfrm>
              <a:off x="0" y="-19050"/>
              <a:ext cx="449456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Amjad Shaarawi</a:t>
              </a:r>
            </a:p>
          </p:txBody>
        </p:sp>
      </p:grpSp>
      <p:grpSp>
        <p:nvGrpSpPr>
          <p:cNvPr id="36" name="Group 36"/>
          <p:cNvGrpSpPr/>
          <p:nvPr/>
        </p:nvGrpSpPr>
        <p:grpSpPr>
          <a:xfrm>
            <a:off x="8906092" y="8842964"/>
            <a:ext cx="3412553" cy="685333"/>
            <a:chOff x="0" y="-19050"/>
            <a:chExt cx="5147969" cy="1045208"/>
          </a:xfrm>
        </p:grpSpPr>
        <p:sp>
          <p:nvSpPr>
            <p:cNvPr id="37" name="TextBox 37"/>
            <p:cNvSpPr txBox="1"/>
            <p:nvPr/>
          </p:nvSpPr>
          <p:spPr>
            <a:xfrm>
              <a:off x="258532" y="622629"/>
              <a:ext cx="4630905"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38" name="TextBox 38"/>
            <p:cNvSpPr txBox="1"/>
            <p:nvPr/>
          </p:nvSpPr>
          <p:spPr>
            <a:xfrm>
              <a:off x="0" y="-19050"/>
              <a:ext cx="5147969" cy="513903"/>
            </a:xfrm>
            <a:prstGeom prst="rect">
              <a:avLst/>
            </a:prstGeom>
          </p:spPr>
          <p:txBody>
            <a:bodyPr lIns="0" tIns="0" rIns="0" bIns="0" rtlCol="0" anchor="t">
              <a:spAutoFit/>
            </a:bodyPr>
            <a:lstStyle/>
            <a:p>
              <a:pPr algn="just">
                <a:lnSpc>
                  <a:spcPts val="3191"/>
                </a:lnSpc>
              </a:pPr>
              <a:r>
                <a:rPr lang="en-US" sz="2659">
                  <a:solidFill>
                    <a:srgbClr val="000000"/>
                  </a:solidFill>
                  <a:latin typeface="Arial" panose="020B0604020202020204" pitchFamily="34" charset="0"/>
                  <a:cs typeface="Arial" panose="020B0604020202020204" pitchFamily="34" charset="0"/>
                </a:rPr>
                <a:t>Ousama Abdelmajid</a:t>
              </a:r>
            </a:p>
          </p:txBody>
        </p:sp>
      </p:grpSp>
      <p:grpSp>
        <p:nvGrpSpPr>
          <p:cNvPr id="39" name="Group 39"/>
          <p:cNvGrpSpPr/>
          <p:nvPr/>
        </p:nvGrpSpPr>
        <p:grpSpPr>
          <a:xfrm>
            <a:off x="5806850" y="3962609"/>
            <a:ext cx="2949564" cy="685333"/>
            <a:chOff x="0" y="-19049"/>
            <a:chExt cx="4449534" cy="1045207"/>
          </a:xfrm>
        </p:grpSpPr>
        <p:sp>
          <p:nvSpPr>
            <p:cNvPr id="40" name="TextBox 40"/>
            <p:cNvSpPr txBox="1"/>
            <p:nvPr/>
          </p:nvSpPr>
          <p:spPr>
            <a:xfrm>
              <a:off x="0" y="-19049"/>
              <a:ext cx="444953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Amar Ayach</a:t>
              </a:r>
            </a:p>
          </p:txBody>
        </p:sp>
        <p:sp>
          <p:nvSpPr>
            <p:cNvPr id="41" name="TextBox 41"/>
            <p:cNvSpPr txBox="1"/>
            <p:nvPr/>
          </p:nvSpPr>
          <p:spPr>
            <a:xfrm>
              <a:off x="255092" y="622629"/>
              <a:ext cx="3939350"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42" name="Group 42"/>
          <p:cNvGrpSpPr/>
          <p:nvPr/>
        </p:nvGrpSpPr>
        <p:grpSpPr>
          <a:xfrm>
            <a:off x="9584266" y="3962609"/>
            <a:ext cx="2979415" cy="685333"/>
            <a:chOff x="0" y="-19050"/>
            <a:chExt cx="4494564" cy="1045208"/>
          </a:xfrm>
        </p:grpSpPr>
        <p:sp>
          <p:nvSpPr>
            <p:cNvPr id="43" name="TextBox 43"/>
            <p:cNvSpPr txBox="1"/>
            <p:nvPr/>
          </p:nvSpPr>
          <p:spPr>
            <a:xfrm>
              <a:off x="570695" y="622629"/>
              <a:ext cx="3353177"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44" name="TextBox 44"/>
            <p:cNvSpPr txBox="1"/>
            <p:nvPr/>
          </p:nvSpPr>
          <p:spPr>
            <a:xfrm>
              <a:off x="0" y="-19050"/>
              <a:ext cx="449456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Huda Hallak</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p:nvPr/>
        </p:nvGrpSpPr>
        <p:grpSpPr>
          <a:xfrm>
            <a:off x="4708386" y="1028700"/>
            <a:ext cx="13939271" cy="8229600"/>
            <a:chOff x="0" y="0"/>
            <a:chExt cx="3671248" cy="2167467"/>
          </a:xfrm>
        </p:grpSpPr>
        <p:sp>
          <p:nvSpPr>
            <p:cNvPr id="4" name="Freeform 4"/>
            <p:cNvSpPr/>
            <p:nvPr/>
          </p:nvSpPr>
          <p:spPr>
            <a:xfrm>
              <a:off x="0" y="0"/>
              <a:ext cx="3671248" cy="2167467"/>
            </a:xfrm>
            <a:custGeom>
              <a:avLst/>
              <a:gdLst/>
              <a:ahLst/>
              <a:cxnLst/>
              <a:rect l="l" t="t" r="r" b="b"/>
              <a:pathLst>
                <a:path w="3671248" h="2167467">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E0B148"/>
            </a:solidFill>
            <a:ln cap="rnd">
              <a:noFill/>
              <a:prstDash val="solid"/>
              <a:round/>
            </a:ln>
          </p:spPr>
        </p:sp>
        <p:sp>
          <p:nvSpPr>
            <p:cNvPr id="5" name="TextBox 5"/>
            <p:cNvSpPr txBox="1"/>
            <p:nvPr/>
          </p:nvSpPr>
          <p:spPr>
            <a:xfrm>
              <a:off x="0" y="-38100"/>
              <a:ext cx="3671248"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417189" y="2290687"/>
            <a:ext cx="14243376" cy="1543050"/>
            <a:chOff x="0" y="0"/>
            <a:chExt cx="3751342" cy="406400"/>
          </a:xfrm>
        </p:grpSpPr>
        <p:sp>
          <p:nvSpPr>
            <p:cNvPr id="7" name="Freeform 7"/>
            <p:cNvSpPr/>
            <p:nvPr/>
          </p:nvSpPr>
          <p:spPr>
            <a:xfrm>
              <a:off x="0" y="0"/>
              <a:ext cx="3751342" cy="406400"/>
            </a:xfrm>
            <a:custGeom>
              <a:avLst/>
              <a:gdLst/>
              <a:ahLst/>
              <a:cxnLst/>
              <a:rect l="l" t="t" r="r" b="b"/>
              <a:pathLst>
                <a:path w="3751342" h="406400">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id="8" name="TextBox 8"/>
            <p:cNvSpPr txBox="1"/>
            <p:nvPr/>
          </p:nvSpPr>
          <p:spPr>
            <a:xfrm>
              <a:off x="0" y="-38100"/>
              <a:ext cx="3751342"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028700" y="2874308"/>
            <a:ext cx="6181247" cy="638399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892" r="-246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12" name="Freeform 12"/>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153634" y="1028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8795588" y="-1989626"/>
            <a:ext cx="2882434" cy="288243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7" name="TextBox 17"/>
          <p:cNvSpPr txBox="1"/>
          <p:nvPr/>
        </p:nvSpPr>
        <p:spPr>
          <a:xfrm>
            <a:off x="9417189" y="2376412"/>
            <a:ext cx="7396124" cy="1269578"/>
          </a:xfrm>
          <a:prstGeom prst="rect">
            <a:avLst/>
          </a:prstGeom>
        </p:spPr>
        <p:txBody>
          <a:bodyPr lIns="0" tIns="0" rIns="0" bIns="0" rtlCol="0" anchor="t">
            <a:spAutoFit/>
          </a:bodyPr>
          <a:lstStyle/>
          <a:p>
            <a:pPr algn="just" rtl="1">
              <a:lnSpc>
                <a:spcPts val="9900"/>
              </a:lnSpc>
            </a:pPr>
            <a:r>
              <a:rPr lang="ar-EG" sz="9000">
                <a:solidFill>
                  <a:srgbClr val="004AAD"/>
                </a:solidFill>
                <a:rtl/>
              </a:rPr>
              <a:t>أيادينا</a:t>
            </a:r>
          </a:p>
        </p:txBody>
      </p:sp>
      <p:sp>
        <p:nvSpPr>
          <p:cNvPr id="18" name="TextBox 18"/>
          <p:cNvSpPr txBox="1"/>
          <p:nvPr/>
        </p:nvSpPr>
        <p:spPr>
          <a:xfrm>
            <a:off x="9144000" y="4317510"/>
            <a:ext cx="8039100" cy="4246099"/>
          </a:xfrm>
          <a:prstGeom prst="rect">
            <a:avLst/>
          </a:prstGeom>
        </p:spPr>
        <p:txBody>
          <a:bodyPr lIns="0" tIns="0" rIns="0" bIns="0" rtlCol="0" anchor="t">
            <a:spAutoFit/>
          </a:bodyPr>
          <a:lstStyle/>
          <a:p>
            <a:pPr algn="just" rtl="1">
              <a:lnSpc>
                <a:spcPts val="5599"/>
              </a:lnSpc>
            </a:pPr>
            <a:r>
              <a:rPr lang="ar-EG" sz="3999">
                <a:solidFill>
                  <a:srgbClr val="FFFFFF"/>
                </a:solidFill>
                <a:latin typeface="Poppins"/>
                <a:rtl/>
              </a:rPr>
              <a:t>منصة تأمين سوق بيع جديد تجمع بين العالم الإلكتروني والواقعي لتوفير تجربة تسوق فريدة ومتكاملة. نسعى إلى جمع المهن الحرفية والمبدعين في مكان واحد لتسهيل عملية البيع والشراء وتعزيز التواصل بين المبيعات والعملاء.</a:t>
            </a:r>
          </a:p>
          <a:p>
            <a:pPr algn="just">
              <a:lnSpc>
                <a:spcPts val="5599"/>
              </a:lnSpc>
              <a:spcBef>
                <a:spcPct val="0"/>
              </a:spcBef>
            </a:pPr>
            <a:endParaRPr lang="ar-EG" sz="3999">
              <a:solidFill>
                <a:srgbClr val="FFFFFF"/>
              </a:solidFill>
              <a:latin typeface="Poppins"/>
              <a:rtl/>
            </a:endParaRPr>
          </a:p>
        </p:txBody>
      </p:sp>
      <p:sp>
        <p:nvSpPr>
          <p:cNvPr id="19" name="TextBox 19"/>
          <p:cNvSpPr txBox="1"/>
          <p:nvPr/>
        </p:nvSpPr>
        <p:spPr>
          <a:xfrm>
            <a:off x="8219401" y="9349885"/>
            <a:ext cx="9039899" cy="620426"/>
          </a:xfrm>
          <a:prstGeom prst="rect">
            <a:avLst/>
          </a:prstGeom>
        </p:spPr>
        <p:txBody>
          <a:bodyPr lIns="0" tIns="0" rIns="0" bIns="0" rtlCol="0" anchor="t">
            <a:spAutoFit/>
          </a:bodyPr>
          <a:lstStyle/>
          <a:p>
            <a:pPr algn="ctr" rtl="1">
              <a:lnSpc>
                <a:spcPts val="5308"/>
              </a:lnSpc>
            </a:pPr>
            <a:r>
              <a:rPr lang="ar-EG" sz="3791">
                <a:solidFill>
                  <a:srgbClr val="004AAD"/>
                </a:solidFill>
                <a:latin typeface="Poppins Bold"/>
                <a:rtl/>
              </a:rPr>
              <a:t>الفئة المستهدفة: أصحاب المشاريع الصغيرة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 y="1667251"/>
            <a:ext cx="5813495" cy="933450"/>
          </a:xfrm>
          <a:prstGeom prst="rect">
            <a:avLst/>
          </a:prstGeom>
        </p:spPr>
        <p:txBody>
          <a:bodyPr lIns="0" tIns="0" rIns="0" bIns="0" rtlCol="0" anchor="t">
            <a:spAutoFit/>
          </a:bodyPr>
          <a:lstStyle/>
          <a:p>
            <a:pPr algn="l">
              <a:lnSpc>
                <a:spcPts val="7200"/>
              </a:lnSpc>
            </a:pPr>
            <a:r>
              <a:rPr lang="en-US" sz="6000" dirty="0">
                <a:solidFill>
                  <a:srgbClr val="1B517B"/>
                </a:solidFill>
                <a:latin typeface="Arial" panose="020B0604020202020204" pitchFamily="34" charset="0"/>
                <a:cs typeface="Arial" panose="020B0604020202020204" pitchFamily="34" charset="0"/>
              </a:rPr>
              <a:t>AYADINA TEAM</a:t>
            </a:r>
          </a:p>
        </p:txBody>
      </p:sp>
      <p:grpSp>
        <p:nvGrpSpPr>
          <p:cNvPr id="3" name="Group 3"/>
          <p:cNvGrpSpPr/>
          <p:nvPr/>
        </p:nvGrpSpPr>
        <p:grpSpPr>
          <a:xfrm rot="-6929514">
            <a:off x="-140970" y="-3472980"/>
            <a:ext cx="2943503" cy="5986069"/>
            <a:chOff x="0" y="0"/>
            <a:chExt cx="1070113" cy="2176240"/>
          </a:xfrm>
        </p:grpSpPr>
        <p:sp>
          <p:nvSpPr>
            <p:cNvPr id="4" name="Freeform 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5" name="TextBox 5"/>
            <p:cNvSpPr txBox="1"/>
            <p:nvPr/>
          </p:nvSpPr>
          <p:spPr>
            <a:xfrm>
              <a:off x="0" y="-57150"/>
              <a:ext cx="1070113" cy="2233390"/>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rot="273286">
            <a:off x="17270779" y="-198257"/>
            <a:ext cx="2943503" cy="13302579"/>
            <a:chOff x="0" y="0"/>
            <a:chExt cx="1070113" cy="4836162"/>
          </a:xfrm>
        </p:grpSpPr>
        <p:sp>
          <p:nvSpPr>
            <p:cNvPr id="7" name="Freeform 7"/>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8" name="TextBox 8"/>
            <p:cNvSpPr txBox="1"/>
            <p:nvPr/>
          </p:nvSpPr>
          <p:spPr>
            <a:xfrm>
              <a:off x="0" y="-57150"/>
              <a:ext cx="1070113" cy="489331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497478" y="3587825"/>
            <a:ext cx="3217959" cy="3323508"/>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t="-33075" b="-38923"/>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2" name="Group 12"/>
          <p:cNvGrpSpPr>
            <a:grpSpLocks noChangeAspect="1"/>
          </p:cNvGrpSpPr>
          <p:nvPr/>
        </p:nvGrpSpPr>
        <p:grpSpPr>
          <a:xfrm>
            <a:off x="5543327" y="3587825"/>
            <a:ext cx="3217959" cy="3323508"/>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487" b="-28512"/>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5" name="Group 15"/>
          <p:cNvGrpSpPr>
            <a:grpSpLocks noChangeAspect="1"/>
          </p:cNvGrpSpPr>
          <p:nvPr/>
        </p:nvGrpSpPr>
        <p:grpSpPr>
          <a:xfrm>
            <a:off x="9446496" y="3587825"/>
            <a:ext cx="3217959" cy="3323508"/>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b="-45351"/>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8" name="Group 18"/>
          <p:cNvGrpSpPr>
            <a:grpSpLocks noChangeAspect="1"/>
          </p:cNvGrpSpPr>
          <p:nvPr/>
        </p:nvGrpSpPr>
        <p:grpSpPr>
          <a:xfrm>
            <a:off x="13529275" y="3587825"/>
            <a:ext cx="3217959" cy="3323508"/>
            <a:chOff x="0" y="0"/>
            <a:chExt cx="6350000" cy="6558280"/>
          </a:xfrm>
        </p:grpSpPr>
        <p:sp>
          <p:nvSpPr>
            <p:cNvPr id="19" name="Freeform 1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t="-14499" b="-14499"/>
              </a:stretch>
            </a:blipFill>
          </p:spPr>
        </p:sp>
        <p:sp>
          <p:nvSpPr>
            <p:cNvPr id="20" name="Freeform 2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21" name="TextBox 21"/>
          <p:cNvSpPr txBox="1"/>
          <p:nvPr/>
        </p:nvSpPr>
        <p:spPr>
          <a:xfrm>
            <a:off x="2351308" y="7071961"/>
            <a:ext cx="3429870" cy="397160"/>
          </a:xfrm>
          <a:prstGeom prst="rect">
            <a:avLst/>
          </a:prstGeom>
        </p:spPr>
        <p:txBody>
          <a:bodyPr lIns="0" tIns="0" rIns="0" bIns="0" rtlCol="0" anchor="t">
            <a:spAutoFit/>
          </a:bodyPr>
          <a:lstStyle/>
          <a:p>
            <a:pPr algn="just">
              <a:lnSpc>
                <a:spcPts val="3279"/>
              </a:lnSpc>
            </a:pPr>
            <a:r>
              <a:rPr lang="en-US" sz="2733" spc="-54">
                <a:solidFill>
                  <a:srgbClr val="000000"/>
                </a:solidFill>
                <a:latin typeface="Arial" panose="020B0604020202020204" pitchFamily="34" charset="0"/>
                <a:cs typeface="Arial" panose="020B0604020202020204" pitchFamily="34" charset="0"/>
              </a:rPr>
              <a:t>Saiid Ali</a:t>
            </a:r>
          </a:p>
        </p:txBody>
      </p:sp>
      <p:sp>
        <p:nvSpPr>
          <p:cNvPr id="22" name="TextBox 22"/>
          <p:cNvSpPr txBox="1"/>
          <p:nvPr/>
        </p:nvSpPr>
        <p:spPr>
          <a:xfrm>
            <a:off x="14253077" y="7076299"/>
            <a:ext cx="3330558" cy="397160"/>
          </a:xfrm>
          <a:prstGeom prst="rect">
            <a:avLst/>
          </a:prstGeom>
        </p:spPr>
        <p:txBody>
          <a:bodyPr lIns="0" tIns="0" rIns="0" bIns="0" rtlCol="0" anchor="t">
            <a:spAutoFit/>
          </a:bodyPr>
          <a:lstStyle/>
          <a:p>
            <a:pPr algn="just">
              <a:lnSpc>
                <a:spcPts val="3279"/>
              </a:lnSpc>
            </a:pPr>
            <a:r>
              <a:rPr lang="en-US" sz="2733" spc="-54">
                <a:solidFill>
                  <a:srgbClr val="000000"/>
                </a:solidFill>
                <a:latin typeface="Arial" panose="020B0604020202020204" pitchFamily="34" charset="0"/>
                <a:cs typeface="Arial" panose="020B0604020202020204" pitchFamily="34" charset="0"/>
              </a:rPr>
              <a:t>Sally El Mir</a:t>
            </a:r>
          </a:p>
        </p:txBody>
      </p:sp>
      <p:sp>
        <p:nvSpPr>
          <p:cNvPr id="23" name="TextBox 23"/>
          <p:cNvSpPr txBox="1"/>
          <p:nvPr/>
        </p:nvSpPr>
        <p:spPr>
          <a:xfrm>
            <a:off x="6163299" y="7067622"/>
            <a:ext cx="1978016" cy="397160"/>
          </a:xfrm>
          <a:prstGeom prst="rect">
            <a:avLst/>
          </a:prstGeom>
        </p:spPr>
        <p:txBody>
          <a:bodyPr lIns="0" tIns="0" rIns="0" bIns="0" rtlCol="0" anchor="t">
            <a:spAutoFit/>
          </a:bodyPr>
          <a:lstStyle/>
          <a:p>
            <a:pPr algn="just">
              <a:lnSpc>
                <a:spcPts val="3279"/>
              </a:lnSpc>
            </a:pPr>
            <a:r>
              <a:rPr lang="en-US" sz="2733" spc="-54">
                <a:solidFill>
                  <a:srgbClr val="000000"/>
                </a:solidFill>
                <a:latin typeface="Arial" panose="020B0604020202020204" pitchFamily="34" charset="0"/>
                <a:cs typeface="Arial" panose="020B0604020202020204" pitchFamily="34" charset="0"/>
              </a:rPr>
              <a:t>Nidaa Saj</a:t>
            </a:r>
          </a:p>
        </p:txBody>
      </p:sp>
      <p:sp>
        <p:nvSpPr>
          <p:cNvPr id="24" name="TextBox 24"/>
          <p:cNvSpPr txBox="1"/>
          <p:nvPr/>
        </p:nvSpPr>
        <p:spPr>
          <a:xfrm>
            <a:off x="9903827" y="7071961"/>
            <a:ext cx="3968250" cy="397160"/>
          </a:xfrm>
          <a:prstGeom prst="rect">
            <a:avLst/>
          </a:prstGeom>
        </p:spPr>
        <p:txBody>
          <a:bodyPr lIns="0" tIns="0" rIns="0" bIns="0" rtlCol="0" anchor="t">
            <a:spAutoFit/>
          </a:bodyPr>
          <a:lstStyle/>
          <a:p>
            <a:pPr algn="just">
              <a:lnSpc>
                <a:spcPts val="3279"/>
              </a:lnSpc>
            </a:pPr>
            <a:r>
              <a:rPr lang="en-US" sz="2733">
                <a:solidFill>
                  <a:srgbClr val="000000"/>
                </a:solidFill>
                <a:latin typeface="Arial" panose="020B0604020202020204" pitchFamily="34" charset="0"/>
                <a:cs typeface="Arial" panose="020B0604020202020204" pitchFamily="34" charset="0"/>
              </a:rPr>
              <a:t>Mariam Sabih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2"/>
            <a:ext cx="18288000" cy="10285108"/>
          </a:xfrm>
          <a:custGeom>
            <a:avLst/>
            <a:gdLst/>
            <a:ahLst/>
            <a:cxnLst/>
            <a:rect l="l" t="t" r="r" b="b"/>
            <a:pathLst>
              <a:path w="18288000" h="10285108">
                <a:moveTo>
                  <a:pt x="0" y="0"/>
                </a:moveTo>
                <a:lnTo>
                  <a:pt x="18288000" y="0"/>
                </a:lnTo>
                <a:lnTo>
                  <a:pt x="18288000" y="10285108"/>
                </a:lnTo>
                <a:lnTo>
                  <a:pt x="0" y="10285108"/>
                </a:lnTo>
                <a:lnTo>
                  <a:pt x="0" y="0"/>
                </a:lnTo>
                <a:close/>
              </a:path>
            </a:pathLst>
          </a:custGeom>
          <a:blipFill>
            <a:blip r:embed="rId2"/>
            <a:stretch>
              <a:fillRect l="-6522" r="-6522"/>
            </a:stretch>
          </a:blipFill>
        </p:spPr>
      </p:sp>
      <p:grpSp>
        <p:nvGrpSpPr>
          <p:cNvPr id="3" name="Group 3"/>
          <p:cNvGrpSpPr/>
          <p:nvPr/>
        </p:nvGrpSpPr>
        <p:grpSpPr>
          <a:xfrm rot="-1095557">
            <a:off x="-968248" y="3542993"/>
            <a:ext cx="11271457" cy="8389298"/>
            <a:chOff x="0" y="0"/>
            <a:chExt cx="2968614" cy="2209527"/>
          </a:xfrm>
        </p:grpSpPr>
        <p:sp>
          <p:nvSpPr>
            <p:cNvPr id="4" name="Freeform 4"/>
            <p:cNvSpPr/>
            <p:nvPr/>
          </p:nvSpPr>
          <p:spPr>
            <a:xfrm>
              <a:off x="0" y="0"/>
              <a:ext cx="2968614" cy="2209527"/>
            </a:xfrm>
            <a:custGeom>
              <a:avLst/>
              <a:gdLst/>
              <a:ahLst/>
              <a:cxnLst/>
              <a:rect l="l" t="t" r="r" b="b"/>
              <a:pathLst>
                <a:path w="2968614" h="2209527">
                  <a:moveTo>
                    <a:pt x="68686" y="0"/>
                  </a:moveTo>
                  <a:lnTo>
                    <a:pt x="2899928" y="0"/>
                  </a:lnTo>
                  <a:cubicBezTo>
                    <a:pt x="2918145" y="0"/>
                    <a:pt x="2935616" y="7237"/>
                    <a:pt x="2948497" y="20118"/>
                  </a:cubicBezTo>
                  <a:cubicBezTo>
                    <a:pt x="2961378" y="32999"/>
                    <a:pt x="2968614" y="50469"/>
                    <a:pt x="2968614" y="68686"/>
                  </a:cubicBezTo>
                  <a:lnTo>
                    <a:pt x="2968614" y="2140841"/>
                  </a:lnTo>
                  <a:cubicBezTo>
                    <a:pt x="2968614" y="2178775"/>
                    <a:pt x="2937863" y="2209527"/>
                    <a:pt x="2899928" y="2209527"/>
                  </a:cubicBezTo>
                  <a:lnTo>
                    <a:pt x="68686" y="2209527"/>
                  </a:lnTo>
                  <a:cubicBezTo>
                    <a:pt x="30752" y="2209527"/>
                    <a:pt x="0" y="2178775"/>
                    <a:pt x="0" y="2140841"/>
                  </a:cubicBezTo>
                  <a:lnTo>
                    <a:pt x="0" y="68686"/>
                  </a:lnTo>
                  <a:cubicBezTo>
                    <a:pt x="0" y="30752"/>
                    <a:pt x="30752" y="0"/>
                    <a:pt x="68686" y="0"/>
                  </a:cubicBezTo>
                  <a:close/>
                </a:path>
              </a:pathLst>
            </a:custGeom>
            <a:solidFill>
              <a:srgbClr val="E0B148"/>
            </a:solidFill>
            <a:ln cap="rnd">
              <a:noFill/>
              <a:prstDash val="solid"/>
              <a:round/>
            </a:ln>
          </p:spPr>
        </p:sp>
        <p:sp>
          <p:nvSpPr>
            <p:cNvPr id="5" name="TextBox 5"/>
            <p:cNvSpPr txBox="1"/>
            <p:nvPr/>
          </p:nvSpPr>
          <p:spPr>
            <a:xfrm>
              <a:off x="0" y="-38100"/>
              <a:ext cx="2968614" cy="224762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grpSp>
        <p:nvGrpSpPr>
          <p:cNvPr id="6" name="Group 6"/>
          <p:cNvGrpSpPr/>
          <p:nvPr/>
        </p:nvGrpSpPr>
        <p:grpSpPr>
          <a:xfrm rot="-1095557">
            <a:off x="15703109" y="8113786"/>
            <a:ext cx="6117988" cy="4346428"/>
            <a:chOff x="0" y="0"/>
            <a:chExt cx="1611322" cy="1144738"/>
          </a:xfrm>
        </p:grpSpPr>
        <p:sp>
          <p:nvSpPr>
            <p:cNvPr id="7" name="Freeform 7"/>
            <p:cNvSpPr/>
            <p:nvPr/>
          </p:nvSpPr>
          <p:spPr>
            <a:xfrm>
              <a:off x="0" y="0"/>
              <a:ext cx="1611322" cy="1144738"/>
            </a:xfrm>
            <a:custGeom>
              <a:avLst/>
              <a:gdLst/>
              <a:ahLst/>
              <a:cxnLst/>
              <a:rect l="l" t="t" r="r" b="b"/>
              <a:pathLst>
                <a:path w="1611322" h="1144738">
                  <a:moveTo>
                    <a:pt x="126544" y="0"/>
                  </a:moveTo>
                  <a:lnTo>
                    <a:pt x="1484779" y="0"/>
                  </a:lnTo>
                  <a:cubicBezTo>
                    <a:pt x="1554667" y="0"/>
                    <a:pt x="1611322" y="56655"/>
                    <a:pt x="1611322" y="126544"/>
                  </a:cubicBezTo>
                  <a:lnTo>
                    <a:pt x="1611322" y="1018195"/>
                  </a:lnTo>
                  <a:cubicBezTo>
                    <a:pt x="1611322" y="1051756"/>
                    <a:pt x="1597990" y="1083943"/>
                    <a:pt x="1574258" y="1107675"/>
                  </a:cubicBezTo>
                  <a:cubicBezTo>
                    <a:pt x="1550527" y="1131406"/>
                    <a:pt x="1518340" y="1144738"/>
                    <a:pt x="1484779" y="1144738"/>
                  </a:cubicBezTo>
                  <a:lnTo>
                    <a:pt x="126544" y="1144738"/>
                  </a:lnTo>
                  <a:cubicBezTo>
                    <a:pt x="56655" y="1144738"/>
                    <a:pt x="0" y="1088083"/>
                    <a:pt x="0" y="1018195"/>
                  </a:cubicBezTo>
                  <a:lnTo>
                    <a:pt x="0" y="126544"/>
                  </a:lnTo>
                  <a:cubicBezTo>
                    <a:pt x="0" y="56655"/>
                    <a:pt x="56655" y="0"/>
                    <a:pt x="126544" y="0"/>
                  </a:cubicBezTo>
                  <a:close/>
                </a:path>
              </a:pathLst>
            </a:custGeom>
            <a:solidFill>
              <a:srgbClr val="E0B148"/>
            </a:solidFill>
            <a:ln cap="rnd">
              <a:noFill/>
              <a:prstDash val="solid"/>
              <a:round/>
            </a:ln>
          </p:spPr>
        </p:sp>
        <p:sp>
          <p:nvSpPr>
            <p:cNvPr id="8" name="TextBox 8"/>
            <p:cNvSpPr txBox="1"/>
            <p:nvPr/>
          </p:nvSpPr>
          <p:spPr>
            <a:xfrm>
              <a:off x="0" y="-38100"/>
              <a:ext cx="1611322" cy="1182838"/>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grpSp>
        <p:nvGrpSpPr>
          <p:cNvPr id="9" name="Group 9"/>
          <p:cNvGrpSpPr/>
          <p:nvPr/>
        </p:nvGrpSpPr>
        <p:grpSpPr>
          <a:xfrm rot="-1095557">
            <a:off x="-1939498" y="-448016"/>
            <a:ext cx="6117988" cy="4346428"/>
            <a:chOff x="0" y="0"/>
            <a:chExt cx="1611322" cy="1144738"/>
          </a:xfrm>
        </p:grpSpPr>
        <p:sp>
          <p:nvSpPr>
            <p:cNvPr id="10" name="Freeform 10"/>
            <p:cNvSpPr/>
            <p:nvPr/>
          </p:nvSpPr>
          <p:spPr>
            <a:xfrm>
              <a:off x="0" y="0"/>
              <a:ext cx="1611322" cy="1144738"/>
            </a:xfrm>
            <a:custGeom>
              <a:avLst/>
              <a:gdLst/>
              <a:ahLst/>
              <a:cxnLst/>
              <a:rect l="l" t="t" r="r" b="b"/>
              <a:pathLst>
                <a:path w="1611322" h="1144738">
                  <a:moveTo>
                    <a:pt x="126544" y="0"/>
                  </a:moveTo>
                  <a:lnTo>
                    <a:pt x="1484779" y="0"/>
                  </a:lnTo>
                  <a:cubicBezTo>
                    <a:pt x="1554667" y="0"/>
                    <a:pt x="1611322" y="56655"/>
                    <a:pt x="1611322" y="126544"/>
                  </a:cubicBezTo>
                  <a:lnTo>
                    <a:pt x="1611322" y="1018195"/>
                  </a:lnTo>
                  <a:cubicBezTo>
                    <a:pt x="1611322" y="1051756"/>
                    <a:pt x="1597990" y="1083943"/>
                    <a:pt x="1574258" y="1107675"/>
                  </a:cubicBezTo>
                  <a:cubicBezTo>
                    <a:pt x="1550527" y="1131406"/>
                    <a:pt x="1518340" y="1144738"/>
                    <a:pt x="1484779" y="1144738"/>
                  </a:cubicBezTo>
                  <a:lnTo>
                    <a:pt x="126544" y="1144738"/>
                  </a:lnTo>
                  <a:cubicBezTo>
                    <a:pt x="56655" y="1144738"/>
                    <a:pt x="0" y="1088083"/>
                    <a:pt x="0" y="1018195"/>
                  </a:cubicBezTo>
                  <a:lnTo>
                    <a:pt x="0" y="126544"/>
                  </a:lnTo>
                  <a:cubicBezTo>
                    <a:pt x="0" y="56655"/>
                    <a:pt x="56655" y="0"/>
                    <a:pt x="126544" y="0"/>
                  </a:cubicBezTo>
                  <a:close/>
                </a:path>
              </a:pathLst>
            </a:custGeom>
            <a:solidFill>
              <a:srgbClr val="E0B148"/>
            </a:solidFill>
            <a:ln cap="rnd">
              <a:noFill/>
              <a:prstDash val="solid"/>
              <a:round/>
            </a:ln>
          </p:spPr>
        </p:sp>
        <p:sp>
          <p:nvSpPr>
            <p:cNvPr id="11" name="TextBox 11"/>
            <p:cNvSpPr txBox="1"/>
            <p:nvPr/>
          </p:nvSpPr>
          <p:spPr>
            <a:xfrm>
              <a:off x="0" y="-38100"/>
              <a:ext cx="1611322" cy="1182838"/>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grpSp>
        <p:nvGrpSpPr>
          <p:cNvPr id="12" name="Group 12"/>
          <p:cNvGrpSpPr/>
          <p:nvPr/>
        </p:nvGrpSpPr>
        <p:grpSpPr>
          <a:xfrm>
            <a:off x="6551117" y="9258300"/>
            <a:ext cx="2882434" cy="28824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latin typeface="Arial" panose="020B0604020202020204" pitchFamily="34" charset="0"/>
                <a:cs typeface="Arial" panose="020B0604020202020204" pitchFamily="34" charset="0"/>
              </a:endParaRPr>
            </a:p>
          </p:txBody>
        </p:sp>
      </p:grpSp>
      <p:grpSp>
        <p:nvGrpSpPr>
          <p:cNvPr id="15" name="Group 15"/>
          <p:cNvGrpSpPr/>
          <p:nvPr/>
        </p:nvGrpSpPr>
        <p:grpSpPr>
          <a:xfrm>
            <a:off x="-1441217" y="441099"/>
            <a:ext cx="2882434" cy="288243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latin typeface="Arial" panose="020B0604020202020204" pitchFamily="34" charset="0"/>
                <a:cs typeface="Arial" panose="020B0604020202020204" pitchFamily="34" charset="0"/>
              </a:endParaRPr>
            </a:p>
          </p:txBody>
        </p:sp>
      </p:grpSp>
      <p:sp>
        <p:nvSpPr>
          <p:cNvPr id="18" name="Freeform 18"/>
          <p:cNvSpPr/>
          <p:nvPr/>
        </p:nvSpPr>
        <p:spPr>
          <a:xfrm>
            <a:off x="1028700" y="1028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5400000">
            <a:off x="6769293" y="8214288"/>
            <a:ext cx="2105666" cy="1152374"/>
          </a:xfrm>
          <a:custGeom>
            <a:avLst/>
            <a:gdLst/>
            <a:ahLst/>
            <a:cxnLst/>
            <a:rect l="l" t="t" r="r" b="b"/>
            <a:pathLst>
              <a:path w="2105666" h="1152374">
                <a:moveTo>
                  <a:pt x="0" y="0"/>
                </a:moveTo>
                <a:lnTo>
                  <a:pt x="2105667" y="0"/>
                </a:lnTo>
                <a:lnTo>
                  <a:pt x="2105667"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20"/>
          <p:cNvSpPr txBox="1"/>
          <p:nvPr/>
        </p:nvSpPr>
        <p:spPr>
          <a:xfrm>
            <a:off x="1028700" y="5210530"/>
            <a:ext cx="9844997" cy="1551707"/>
          </a:xfrm>
          <a:prstGeom prst="rect">
            <a:avLst/>
          </a:prstGeom>
        </p:spPr>
        <p:txBody>
          <a:bodyPr lIns="0" tIns="0" rIns="0" bIns="0" rtlCol="0" anchor="t">
            <a:spAutoFit/>
          </a:bodyPr>
          <a:lstStyle/>
          <a:p>
            <a:pPr algn="l">
              <a:lnSpc>
                <a:spcPts val="12120"/>
              </a:lnSpc>
            </a:pPr>
            <a:r>
              <a:rPr lang="en-US" sz="11018">
                <a:solidFill>
                  <a:srgbClr val="FFFFFF"/>
                </a:solidFill>
                <a:latin typeface="Arial" panose="020B0604020202020204" pitchFamily="34" charset="0"/>
                <a:cs typeface="Arial" panose="020B0604020202020204" pitchFamily="34" charset="0"/>
              </a:rPr>
              <a:t>THANKYOU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28999"/>
              </a:stretch>
            </a:blipFill>
          </p:spPr>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6" name="Group 6"/>
          <p:cNvGrpSpPr/>
          <p:nvPr/>
        </p:nvGrpSpPr>
        <p:grpSpPr>
          <a:xfrm rot="-1454027">
            <a:off x="15641544" y="8259476"/>
            <a:ext cx="6117988" cy="2980629"/>
            <a:chOff x="0" y="0"/>
            <a:chExt cx="1611322" cy="785022"/>
          </a:xfrm>
        </p:grpSpPr>
        <p:sp>
          <p:nvSpPr>
            <p:cNvPr id="7" name="Freeform 7"/>
            <p:cNvSpPr/>
            <p:nvPr/>
          </p:nvSpPr>
          <p:spPr>
            <a:xfrm>
              <a:off x="0" y="0"/>
              <a:ext cx="1611322" cy="785022"/>
            </a:xfrm>
            <a:custGeom>
              <a:avLst/>
              <a:gdLst/>
              <a:ahLst/>
              <a:cxnLst/>
              <a:rect l="l" t="t" r="r" b="b"/>
              <a:pathLst>
                <a:path w="1611322" h="7850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E0B148"/>
            </a:solidFill>
            <a:ln cap="rnd">
              <a:noFill/>
              <a:prstDash val="solid"/>
              <a:round/>
            </a:ln>
          </p:spPr>
        </p:sp>
        <p:sp>
          <p:nvSpPr>
            <p:cNvPr id="8" name="TextBox 8"/>
            <p:cNvSpPr txBox="1"/>
            <p:nvPr/>
          </p:nvSpPr>
          <p:spPr>
            <a:xfrm>
              <a:off x="0" y="-38100"/>
              <a:ext cx="1611322" cy="82312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1454027">
            <a:off x="-3649881" y="-461615"/>
            <a:ext cx="6117988" cy="2980629"/>
            <a:chOff x="0" y="0"/>
            <a:chExt cx="1611322" cy="785022"/>
          </a:xfrm>
        </p:grpSpPr>
        <p:sp>
          <p:nvSpPr>
            <p:cNvPr id="10" name="Freeform 10"/>
            <p:cNvSpPr/>
            <p:nvPr/>
          </p:nvSpPr>
          <p:spPr>
            <a:xfrm>
              <a:off x="0" y="0"/>
              <a:ext cx="1611322" cy="785022"/>
            </a:xfrm>
            <a:custGeom>
              <a:avLst/>
              <a:gdLst/>
              <a:ahLst/>
              <a:cxnLst/>
              <a:rect l="l" t="t" r="r" b="b"/>
              <a:pathLst>
                <a:path w="1611322" h="7850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E0B148"/>
            </a:solidFill>
            <a:ln cap="rnd">
              <a:noFill/>
              <a:prstDash val="solid"/>
              <a:round/>
            </a:ln>
          </p:spPr>
        </p:sp>
        <p:sp>
          <p:nvSpPr>
            <p:cNvPr id="11" name="TextBox 11"/>
            <p:cNvSpPr txBox="1"/>
            <p:nvPr/>
          </p:nvSpPr>
          <p:spPr>
            <a:xfrm>
              <a:off x="0" y="-38100"/>
              <a:ext cx="1611322" cy="823122"/>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441217" y="266297"/>
            <a:ext cx="2882434" cy="28824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5" name="TextBox 15"/>
          <p:cNvSpPr txBox="1"/>
          <p:nvPr/>
        </p:nvSpPr>
        <p:spPr>
          <a:xfrm>
            <a:off x="1028700" y="4528490"/>
            <a:ext cx="8115300" cy="2758694"/>
          </a:xfrm>
          <a:prstGeom prst="rect">
            <a:avLst/>
          </a:prstGeom>
        </p:spPr>
        <p:txBody>
          <a:bodyPr lIns="0" tIns="0" rIns="0" bIns="0" rtlCol="0" anchor="t">
            <a:spAutoFit/>
          </a:bodyPr>
          <a:lstStyle/>
          <a:p>
            <a:pPr algn="r">
              <a:lnSpc>
                <a:spcPts val="5446"/>
              </a:lnSpc>
            </a:pPr>
            <a:r>
              <a:rPr lang="ar-EG" sz="3890">
                <a:solidFill>
                  <a:srgbClr val="004AAD"/>
                </a:solidFill>
                <a:hlinkClick r:id="rId4" tooltip="https://www.instagram.com/explore/tags/%D8%AC%D9%85%D8%B9%D9%8A%D8%A9/"/>
                <a:rtl/>
              </a:rPr>
              <a:t>جمعية</a:t>
            </a:r>
            <a:r>
              <a:rPr lang="ar-EG" sz="3890">
                <a:solidFill>
                  <a:srgbClr val="004AAD"/>
                </a:solidFill>
                <a:latin typeface="Poppins"/>
                <a:rtl/>
              </a:rPr>
              <a:t> اجتماعية-ثقافية مرخصة ب </a:t>
            </a:r>
            <a:r>
              <a:rPr lang="ar-EG" sz="3890">
                <a:solidFill>
                  <a:srgbClr val="004AAD"/>
                </a:solidFill>
                <a:hlinkClick r:id="rId5" tooltip="https://www.instagram.com/explore/tags/%D8%B9%D9%84%D9%85_%D9%88%D8%AE%D8%A8%D8%B1%D9%A9%D9%A8%D9%A9/"/>
                <a:rtl/>
              </a:rPr>
              <a:t>علم وخبر</a:t>
            </a:r>
            <a:r>
              <a:rPr lang="en-US" sz="3890">
                <a:solidFill>
                  <a:srgbClr val="004AAD"/>
                </a:solidFill>
                <a:hlinkClick r:id="rId5" tooltip="https://www.instagram.com/explore/tags/%D8%B9%D9%84%D9%85_%D9%88%D8%AE%D8%A8%D8%B1%D9%A9%D9%A8%D9%A9/"/>
              </a:rPr>
              <a:t>٩٨٩</a:t>
            </a:r>
          </a:p>
          <a:p>
            <a:pPr algn="r">
              <a:lnSpc>
                <a:spcPts val="5446"/>
              </a:lnSpc>
            </a:pPr>
            <a:r>
              <a:rPr lang="ar-EG" sz="3890">
                <a:solidFill>
                  <a:srgbClr val="004AAD"/>
                </a:solidFill>
                <a:rtl/>
              </a:rPr>
              <a:t>هدفها </a:t>
            </a:r>
            <a:r>
              <a:rPr lang="ar-EG" sz="3890">
                <a:solidFill>
                  <a:srgbClr val="004AAD"/>
                </a:solidFill>
                <a:hlinkClick r:id="rId6" tooltip="https://www.instagram.com/explore/tags/%D8%AA%D8%B7%D9%88%D9%8A%D8%B1_%D9%82%D8%AF%D8%B1%D8%A7%D8%AA_%D8%A7%D9%84%D8%B4%D8%A8%D8%A7%D8%A8/"/>
                <a:rtl/>
              </a:rPr>
              <a:t>تطوير قدرات الشباب</a:t>
            </a:r>
            <a:r>
              <a:rPr lang="ar-EG" sz="3890">
                <a:solidFill>
                  <a:srgbClr val="004AAD"/>
                </a:solidFill>
                <a:latin typeface="Poppins"/>
                <a:rtl/>
              </a:rPr>
              <a:t> وصقل مهاراتهم، ومساعدة المتعففين من </a:t>
            </a:r>
            <a:r>
              <a:rPr lang="ar-EG" sz="3890">
                <a:solidFill>
                  <a:srgbClr val="004AAD"/>
                </a:solidFill>
                <a:hlinkClick r:id="rId7" tooltip="https://www.instagram.com/explore/tags/%D8%B7%D8%B1%D8%A7%D8%A8%D9%84%D8%B3/"/>
                <a:rtl/>
              </a:rPr>
              <a:t>طرابلس</a:t>
            </a:r>
            <a:r>
              <a:rPr lang="ar-EG" sz="3890">
                <a:solidFill>
                  <a:srgbClr val="004AAD"/>
                </a:solidFill>
                <a:latin typeface="Poppins"/>
                <a:rtl/>
              </a:rPr>
              <a:t> إلى كل </a:t>
            </a:r>
            <a:r>
              <a:rPr lang="ar-EG" sz="3890">
                <a:solidFill>
                  <a:srgbClr val="004AAD"/>
                </a:solidFill>
                <a:hlinkClick r:id="rId8" tooltip="https://www.instagram.com/explore/tags/%D9%84%D8%A8%D9%86%D8%A7%D9%86/"/>
                <a:rtl/>
              </a:rPr>
              <a:t>لبنان</a:t>
            </a:r>
          </a:p>
          <a:p>
            <a:pPr algn="r">
              <a:lnSpc>
                <a:spcPts val="5446"/>
              </a:lnSpc>
              <a:spcBef>
                <a:spcPct val="0"/>
              </a:spcBef>
            </a:pPr>
            <a:endParaRPr lang="ar-EG" sz="3890">
              <a:solidFill>
                <a:srgbClr val="004AAD"/>
              </a:solidFill>
              <a:hlinkClick r:id="rId8" tooltip="https://www.instagram.com/explore/tags/%D9%84%D8%A8%D9%86%D8%A7%D9%86/"/>
              <a:rtl/>
            </a:endParaRPr>
          </a:p>
        </p:txBody>
      </p:sp>
      <p:sp>
        <p:nvSpPr>
          <p:cNvPr id="16" name="TextBox 16"/>
          <p:cNvSpPr txBox="1"/>
          <p:nvPr/>
        </p:nvSpPr>
        <p:spPr>
          <a:xfrm>
            <a:off x="1028700" y="3148731"/>
            <a:ext cx="6740790" cy="1192634"/>
          </a:xfrm>
          <a:prstGeom prst="rect">
            <a:avLst/>
          </a:prstGeom>
        </p:spPr>
        <p:txBody>
          <a:bodyPr lIns="0" tIns="0" rIns="0" bIns="0" rtlCol="0" anchor="t">
            <a:spAutoFit/>
          </a:bodyPr>
          <a:lstStyle/>
          <a:p>
            <a:pPr algn="r" rtl="1">
              <a:lnSpc>
                <a:spcPts val="9349"/>
              </a:lnSpc>
            </a:pPr>
            <a:r>
              <a:rPr lang="ar-EG" sz="8499">
                <a:solidFill>
                  <a:srgbClr val="004AAD"/>
                </a:solidFill>
                <a:rtl/>
              </a:rPr>
              <a:t>من نحن؟</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a:grpSpLocks noChangeAspect="1"/>
          </p:cNvGrpSpPr>
          <p:nvPr/>
        </p:nvGrpSpPr>
        <p:grpSpPr>
          <a:xfrm>
            <a:off x="8073041" y="1858228"/>
            <a:ext cx="4867909" cy="9735818"/>
            <a:chOff x="0" y="0"/>
            <a:chExt cx="3175000" cy="6350000"/>
          </a:xfrm>
        </p:grpSpPr>
        <p:sp>
          <p:nvSpPr>
            <p:cNvPr id="4" name="Freeform 4"/>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solidFill>
              <a:srgbClr val="E0B148"/>
            </a:solidFill>
            <a:ln w="12700">
              <a:solidFill>
                <a:srgbClr val="000000"/>
              </a:solidFill>
            </a:ln>
          </p:spPr>
        </p:sp>
        <p:sp>
          <p:nvSpPr>
            <p:cNvPr id="5" name="Freeform 5"/>
            <p:cNvSpPr/>
            <p:nvPr/>
          </p:nvSpPr>
          <p:spPr>
            <a:xfrm>
              <a:off x="0" y="0"/>
              <a:ext cx="3175000" cy="6350000"/>
            </a:xfrm>
            <a:custGeom>
              <a:avLst/>
              <a:gdLst/>
              <a:ahLst/>
              <a:cxnLst/>
              <a:rect l="l" t="t" r="r" b="b"/>
              <a:pathLst>
                <a:path w="3175000" h="6350000">
                  <a:moveTo>
                    <a:pt x="2667000" y="19050"/>
                  </a:moveTo>
                  <a:cubicBezTo>
                    <a:pt x="2936240" y="19050"/>
                    <a:pt x="3155950" y="238760"/>
                    <a:pt x="3155950" y="508000"/>
                  </a:cubicBezTo>
                  <a:lnTo>
                    <a:pt x="3155950" y="5842000"/>
                  </a:lnTo>
                  <a:cubicBezTo>
                    <a:pt x="3155950" y="6111240"/>
                    <a:pt x="2936240" y="6330950"/>
                    <a:pt x="2667000" y="6330950"/>
                  </a:cubicBezTo>
                  <a:lnTo>
                    <a:pt x="508000" y="6330950"/>
                  </a:lnTo>
                  <a:cubicBezTo>
                    <a:pt x="238760" y="6330950"/>
                    <a:pt x="19050" y="6111240"/>
                    <a:pt x="19050" y="5842000"/>
                  </a:cubicBezTo>
                  <a:lnTo>
                    <a:pt x="19050" y="508000"/>
                  </a:lnTo>
                  <a:cubicBezTo>
                    <a:pt x="19050" y="238760"/>
                    <a:pt x="238760" y="19050"/>
                    <a:pt x="508000" y="19050"/>
                  </a:cubicBezTo>
                  <a:lnTo>
                    <a:pt x="2667000" y="19050"/>
                  </a:lnTo>
                  <a:moveTo>
                    <a:pt x="2667000" y="0"/>
                  </a:moveTo>
                  <a:lnTo>
                    <a:pt x="508000" y="0"/>
                  </a:lnTo>
                  <a:cubicBezTo>
                    <a:pt x="227330" y="0"/>
                    <a:pt x="0" y="227330"/>
                    <a:pt x="0" y="508000"/>
                  </a:cubicBezTo>
                  <a:lnTo>
                    <a:pt x="0" y="5842000"/>
                  </a:lnTo>
                  <a:cubicBezTo>
                    <a:pt x="0" y="6122670"/>
                    <a:pt x="227330" y="6350000"/>
                    <a:pt x="508000" y="6350000"/>
                  </a:cubicBezTo>
                  <a:lnTo>
                    <a:pt x="2667000" y="6350000"/>
                  </a:lnTo>
                  <a:cubicBezTo>
                    <a:pt x="2947670" y="6350000"/>
                    <a:pt x="3175000" y="6122670"/>
                    <a:pt x="3175000" y="5842000"/>
                  </a:cubicBezTo>
                  <a:lnTo>
                    <a:pt x="3175000" y="508000"/>
                  </a:lnTo>
                  <a:cubicBezTo>
                    <a:pt x="3175000" y="227330"/>
                    <a:pt x="2947670" y="0"/>
                    <a:pt x="2667000" y="0"/>
                  </a:cubicBezTo>
                  <a:lnTo>
                    <a:pt x="2667000" y="0"/>
                  </a:lnTo>
                  <a:close/>
                </a:path>
              </a:pathLst>
            </a:custGeom>
            <a:solidFill>
              <a:srgbClr val="E0B148"/>
            </a:solidFill>
          </p:spPr>
        </p:sp>
      </p:grpSp>
      <p:grpSp>
        <p:nvGrpSpPr>
          <p:cNvPr id="6" name="Group 6"/>
          <p:cNvGrpSpPr>
            <a:grpSpLocks noChangeAspect="1"/>
          </p:cNvGrpSpPr>
          <p:nvPr/>
        </p:nvGrpSpPr>
        <p:grpSpPr>
          <a:xfrm>
            <a:off x="8186472" y="2029638"/>
            <a:ext cx="4641047" cy="9282094"/>
            <a:chOff x="0" y="0"/>
            <a:chExt cx="3175000" cy="6350000"/>
          </a:xfrm>
        </p:grpSpPr>
        <p:sp>
          <p:nvSpPr>
            <p:cNvPr id="7" name="Freeform 7"/>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3"/>
              <a:stretch>
                <a:fillRect l="-33250"/>
              </a:stretch>
            </a:blipFill>
          </p:spPr>
        </p:sp>
        <p:sp>
          <p:nvSpPr>
            <p:cNvPr id="8" name="Freeform 8"/>
            <p:cNvSpPr/>
            <p:nvPr/>
          </p:nvSpPr>
          <p:spPr>
            <a:xfrm>
              <a:off x="0" y="0"/>
              <a:ext cx="3175000" cy="6350000"/>
            </a:xfrm>
            <a:custGeom>
              <a:avLst/>
              <a:gdLst/>
              <a:ahLst/>
              <a:cxnLst/>
              <a:rect l="l" t="t" r="r" b="b"/>
              <a:pathLst>
                <a:path w="3175000" h="6350000">
                  <a:moveTo>
                    <a:pt x="2667000" y="19050"/>
                  </a:moveTo>
                  <a:cubicBezTo>
                    <a:pt x="2936240" y="19050"/>
                    <a:pt x="3155950" y="238760"/>
                    <a:pt x="3155950" y="508000"/>
                  </a:cubicBezTo>
                  <a:lnTo>
                    <a:pt x="3155950" y="5842000"/>
                  </a:lnTo>
                  <a:cubicBezTo>
                    <a:pt x="3155950" y="6111240"/>
                    <a:pt x="2936240" y="6330950"/>
                    <a:pt x="2667000" y="6330950"/>
                  </a:cubicBezTo>
                  <a:lnTo>
                    <a:pt x="508000" y="6330950"/>
                  </a:lnTo>
                  <a:cubicBezTo>
                    <a:pt x="238760" y="6330950"/>
                    <a:pt x="19050" y="6111240"/>
                    <a:pt x="19050" y="5842000"/>
                  </a:cubicBezTo>
                  <a:lnTo>
                    <a:pt x="19050" y="508000"/>
                  </a:lnTo>
                  <a:cubicBezTo>
                    <a:pt x="19050" y="238760"/>
                    <a:pt x="238760" y="19050"/>
                    <a:pt x="508000" y="19050"/>
                  </a:cubicBezTo>
                  <a:lnTo>
                    <a:pt x="2667000" y="19050"/>
                  </a:lnTo>
                  <a:moveTo>
                    <a:pt x="2667000" y="0"/>
                  </a:moveTo>
                  <a:lnTo>
                    <a:pt x="508000" y="0"/>
                  </a:lnTo>
                  <a:cubicBezTo>
                    <a:pt x="227330" y="0"/>
                    <a:pt x="0" y="227330"/>
                    <a:pt x="0" y="508000"/>
                  </a:cubicBezTo>
                  <a:lnTo>
                    <a:pt x="0" y="5842000"/>
                  </a:lnTo>
                  <a:cubicBezTo>
                    <a:pt x="0" y="6122670"/>
                    <a:pt x="227330" y="6350000"/>
                    <a:pt x="508000" y="6350000"/>
                  </a:cubicBezTo>
                  <a:lnTo>
                    <a:pt x="2667000" y="6350000"/>
                  </a:lnTo>
                  <a:cubicBezTo>
                    <a:pt x="2947670" y="6350000"/>
                    <a:pt x="3175000" y="6122670"/>
                    <a:pt x="3175000" y="5842000"/>
                  </a:cubicBezTo>
                  <a:lnTo>
                    <a:pt x="3175000" y="508000"/>
                  </a:lnTo>
                  <a:cubicBezTo>
                    <a:pt x="3175000" y="227330"/>
                    <a:pt x="2947670" y="0"/>
                    <a:pt x="2667000" y="0"/>
                  </a:cubicBezTo>
                  <a:lnTo>
                    <a:pt x="2667000" y="0"/>
                  </a:lnTo>
                  <a:close/>
                </a:path>
              </a:pathLst>
            </a:custGeom>
            <a:solidFill>
              <a:srgbClr val="9EA788"/>
            </a:solidFill>
          </p:spPr>
        </p:sp>
      </p:grpSp>
      <p:grpSp>
        <p:nvGrpSpPr>
          <p:cNvPr id="9" name="Group 9"/>
          <p:cNvGrpSpPr>
            <a:grpSpLocks noChangeAspect="1"/>
          </p:cNvGrpSpPr>
          <p:nvPr/>
        </p:nvGrpSpPr>
        <p:grpSpPr>
          <a:xfrm>
            <a:off x="13121664" y="-1697652"/>
            <a:ext cx="4867909" cy="9735818"/>
            <a:chOff x="0" y="0"/>
            <a:chExt cx="3175000" cy="6350000"/>
          </a:xfrm>
        </p:grpSpPr>
        <p:sp>
          <p:nvSpPr>
            <p:cNvPr id="10" name="Freeform 10"/>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solidFill>
              <a:srgbClr val="E0B148"/>
            </a:solidFill>
            <a:ln w="12700">
              <a:solidFill>
                <a:srgbClr val="000000"/>
              </a:solidFill>
            </a:ln>
          </p:spPr>
        </p:sp>
        <p:sp>
          <p:nvSpPr>
            <p:cNvPr id="11" name="Freeform 11"/>
            <p:cNvSpPr/>
            <p:nvPr/>
          </p:nvSpPr>
          <p:spPr>
            <a:xfrm>
              <a:off x="0" y="0"/>
              <a:ext cx="3175000" cy="6350000"/>
            </a:xfrm>
            <a:custGeom>
              <a:avLst/>
              <a:gdLst/>
              <a:ahLst/>
              <a:cxnLst/>
              <a:rect l="l" t="t" r="r" b="b"/>
              <a:pathLst>
                <a:path w="3175000" h="6350000">
                  <a:moveTo>
                    <a:pt x="2667000" y="19050"/>
                  </a:moveTo>
                  <a:cubicBezTo>
                    <a:pt x="2936240" y="19050"/>
                    <a:pt x="3155950" y="238760"/>
                    <a:pt x="3155950" y="508000"/>
                  </a:cubicBezTo>
                  <a:lnTo>
                    <a:pt x="3155950" y="5842000"/>
                  </a:lnTo>
                  <a:cubicBezTo>
                    <a:pt x="3155950" y="6111240"/>
                    <a:pt x="2936240" y="6330950"/>
                    <a:pt x="2667000" y="6330950"/>
                  </a:cubicBezTo>
                  <a:lnTo>
                    <a:pt x="508000" y="6330950"/>
                  </a:lnTo>
                  <a:cubicBezTo>
                    <a:pt x="238760" y="6330950"/>
                    <a:pt x="19050" y="6111240"/>
                    <a:pt x="19050" y="5842000"/>
                  </a:cubicBezTo>
                  <a:lnTo>
                    <a:pt x="19050" y="508000"/>
                  </a:lnTo>
                  <a:cubicBezTo>
                    <a:pt x="19050" y="238760"/>
                    <a:pt x="238760" y="19050"/>
                    <a:pt x="508000" y="19050"/>
                  </a:cubicBezTo>
                  <a:lnTo>
                    <a:pt x="2667000" y="19050"/>
                  </a:lnTo>
                  <a:moveTo>
                    <a:pt x="2667000" y="0"/>
                  </a:moveTo>
                  <a:lnTo>
                    <a:pt x="508000" y="0"/>
                  </a:lnTo>
                  <a:cubicBezTo>
                    <a:pt x="227330" y="0"/>
                    <a:pt x="0" y="227330"/>
                    <a:pt x="0" y="508000"/>
                  </a:cubicBezTo>
                  <a:lnTo>
                    <a:pt x="0" y="5842000"/>
                  </a:lnTo>
                  <a:cubicBezTo>
                    <a:pt x="0" y="6122670"/>
                    <a:pt x="227330" y="6350000"/>
                    <a:pt x="508000" y="6350000"/>
                  </a:cubicBezTo>
                  <a:lnTo>
                    <a:pt x="2667000" y="6350000"/>
                  </a:lnTo>
                  <a:cubicBezTo>
                    <a:pt x="2947670" y="6350000"/>
                    <a:pt x="3175000" y="6122670"/>
                    <a:pt x="3175000" y="5842000"/>
                  </a:cubicBezTo>
                  <a:lnTo>
                    <a:pt x="3175000" y="508000"/>
                  </a:lnTo>
                  <a:cubicBezTo>
                    <a:pt x="3175000" y="227330"/>
                    <a:pt x="2947670" y="0"/>
                    <a:pt x="2667000" y="0"/>
                  </a:cubicBezTo>
                  <a:lnTo>
                    <a:pt x="2667000" y="0"/>
                  </a:lnTo>
                  <a:close/>
                </a:path>
              </a:pathLst>
            </a:custGeom>
            <a:solidFill>
              <a:srgbClr val="E0B148"/>
            </a:solidFill>
          </p:spPr>
        </p:sp>
      </p:grpSp>
      <p:grpSp>
        <p:nvGrpSpPr>
          <p:cNvPr id="12" name="Group 12"/>
          <p:cNvGrpSpPr>
            <a:grpSpLocks noChangeAspect="1"/>
          </p:cNvGrpSpPr>
          <p:nvPr/>
        </p:nvGrpSpPr>
        <p:grpSpPr>
          <a:xfrm>
            <a:off x="13235095" y="-1394590"/>
            <a:ext cx="4641047" cy="9282094"/>
            <a:chOff x="0" y="0"/>
            <a:chExt cx="3175000" cy="6350000"/>
          </a:xfrm>
        </p:grpSpPr>
        <p:sp>
          <p:nvSpPr>
            <p:cNvPr id="13" name="Freeform 13"/>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4"/>
              <a:stretch>
                <a:fillRect l="-48524" r="-188317"/>
              </a:stretch>
            </a:blipFill>
          </p:spPr>
        </p:sp>
        <p:sp>
          <p:nvSpPr>
            <p:cNvPr id="14" name="Freeform 14"/>
            <p:cNvSpPr/>
            <p:nvPr/>
          </p:nvSpPr>
          <p:spPr>
            <a:xfrm>
              <a:off x="0" y="0"/>
              <a:ext cx="3175000" cy="6350000"/>
            </a:xfrm>
            <a:custGeom>
              <a:avLst/>
              <a:gdLst/>
              <a:ahLst/>
              <a:cxnLst/>
              <a:rect l="l" t="t" r="r" b="b"/>
              <a:pathLst>
                <a:path w="3175000" h="6350000">
                  <a:moveTo>
                    <a:pt x="2667000" y="19050"/>
                  </a:moveTo>
                  <a:cubicBezTo>
                    <a:pt x="2936240" y="19050"/>
                    <a:pt x="3155950" y="238760"/>
                    <a:pt x="3155950" y="508000"/>
                  </a:cubicBezTo>
                  <a:lnTo>
                    <a:pt x="3155950" y="5842000"/>
                  </a:lnTo>
                  <a:cubicBezTo>
                    <a:pt x="3155950" y="6111240"/>
                    <a:pt x="2936240" y="6330950"/>
                    <a:pt x="2667000" y="6330950"/>
                  </a:cubicBezTo>
                  <a:lnTo>
                    <a:pt x="508000" y="6330950"/>
                  </a:lnTo>
                  <a:cubicBezTo>
                    <a:pt x="238760" y="6330950"/>
                    <a:pt x="19050" y="6111240"/>
                    <a:pt x="19050" y="5842000"/>
                  </a:cubicBezTo>
                  <a:lnTo>
                    <a:pt x="19050" y="508000"/>
                  </a:lnTo>
                  <a:cubicBezTo>
                    <a:pt x="19050" y="238760"/>
                    <a:pt x="238760" y="19050"/>
                    <a:pt x="508000" y="19050"/>
                  </a:cubicBezTo>
                  <a:lnTo>
                    <a:pt x="2667000" y="19050"/>
                  </a:lnTo>
                  <a:moveTo>
                    <a:pt x="2667000" y="0"/>
                  </a:moveTo>
                  <a:lnTo>
                    <a:pt x="508000" y="0"/>
                  </a:lnTo>
                  <a:cubicBezTo>
                    <a:pt x="227330" y="0"/>
                    <a:pt x="0" y="227330"/>
                    <a:pt x="0" y="508000"/>
                  </a:cubicBezTo>
                  <a:lnTo>
                    <a:pt x="0" y="5842000"/>
                  </a:lnTo>
                  <a:cubicBezTo>
                    <a:pt x="0" y="6122670"/>
                    <a:pt x="227330" y="6350000"/>
                    <a:pt x="508000" y="6350000"/>
                  </a:cubicBezTo>
                  <a:lnTo>
                    <a:pt x="2667000" y="6350000"/>
                  </a:lnTo>
                  <a:cubicBezTo>
                    <a:pt x="2947670" y="6350000"/>
                    <a:pt x="3175000" y="6122670"/>
                    <a:pt x="3175000" y="5842000"/>
                  </a:cubicBezTo>
                  <a:lnTo>
                    <a:pt x="3175000" y="508000"/>
                  </a:lnTo>
                  <a:cubicBezTo>
                    <a:pt x="3175000" y="227330"/>
                    <a:pt x="2947670" y="0"/>
                    <a:pt x="2667000" y="0"/>
                  </a:cubicBezTo>
                  <a:lnTo>
                    <a:pt x="2667000" y="0"/>
                  </a:lnTo>
                  <a:close/>
                </a:path>
              </a:pathLst>
            </a:custGeom>
            <a:solidFill>
              <a:srgbClr val="9EA788"/>
            </a:solidFill>
          </p:spPr>
        </p:sp>
      </p:grpSp>
      <p:sp>
        <p:nvSpPr>
          <p:cNvPr id="15" name="Freeform 15"/>
          <p:cNvSpPr/>
          <p:nvPr/>
        </p:nvSpPr>
        <p:spPr>
          <a:xfrm>
            <a:off x="15153634" y="8539993"/>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6" name="Group 16"/>
          <p:cNvGrpSpPr/>
          <p:nvPr/>
        </p:nvGrpSpPr>
        <p:grpSpPr>
          <a:xfrm>
            <a:off x="16465200" y="8711612"/>
            <a:ext cx="2882434" cy="288243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0B148"/>
              </a:solidFill>
              <a:prstDash val="solid"/>
              <a:miter/>
            </a:ln>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9" name="TextBox 19"/>
          <p:cNvSpPr txBox="1"/>
          <p:nvPr/>
        </p:nvSpPr>
        <p:spPr>
          <a:xfrm>
            <a:off x="-427464" y="1343838"/>
            <a:ext cx="7577956" cy="1269578"/>
          </a:xfrm>
          <a:prstGeom prst="rect">
            <a:avLst/>
          </a:prstGeom>
        </p:spPr>
        <p:txBody>
          <a:bodyPr lIns="0" tIns="0" rIns="0" bIns="0" rtlCol="0" anchor="t">
            <a:spAutoFit/>
          </a:bodyPr>
          <a:lstStyle/>
          <a:p>
            <a:pPr algn="r" rtl="1">
              <a:lnSpc>
                <a:spcPts val="9900"/>
              </a:lnSpc>
            </a:pPr>
            <a:r>
              <a:rPr lang="ar-EG" sz="9000">
                <a:solidFill>
                  <a:srgbClr val="004AAD"/>
                </a:solidFill>
                <a:rtl/>
              </a:rPr>
              <a:t>مشاريع تكافل</a:t>
            </a:r>
          </a:p>
        </p:txBody>
      </p:sp>
      <p:sp>
        <p:nvSpPr>
          <p:cNvPr id="20" name="TextBox 20"/>
          <p:cNvSpPr txBox="1"/>
          <p:nvPr/>
        </p:nvSpPr>
        <p:spPr>
          <a:xfrm>
            <a:off x="1308177" y="3135115"/>
            <a:ext cx="5292074" cy="4254242"/>
          </a:xfrm>
          <a:prstGeom prst="rect">
            <a:avLst/>
          </a:prstGeom>
        </p:spPr>
        <p:txBody>
          <a:bodyPr lIns="0" tIns="0" rIns="0" bIns="0" rtlCol="0" anchor="t">
            <a:spAutoFit/>
          </a:bodyPr>
          <a:lstStyle/>
          <a:p>
            <a:pPr algn="ctr" rtl="1">
              <a:lnSpc>
                <a:spcPts val="4759"/>
              </a:lnSpc>
            </a:pPr>
            <a:r>
              <a:rPr lang="ar-EG" sz="3399">
                <a:solidFill>
                  <a:srgbClr val="004AAD"/>
                </a:solidFill>
                <a:latin typeface="Canva Sans"/>
                <a:rtl/>
              </a:rPr>
              <a:t>هي مجموعة من المشاريع التي تهدف إلى تمكين الشباب وتزويدهم بالمهارات اللازمة للنجاح في حياتهم المهنية والشخصية، بالإضافة إلى دعم أصحاب المشاريع الصغيرة لتعزيز قدراتهم التنافسية وتحقيق نمو مستدام في أعمالهم.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sp>
        <p:nvSpPr>
          <p:cNvPr id="3" name="Freeform 3"/>
          <p:cNvSpPr/>
          <p:nvPr/>
        </p:nvSpPr>
        <p:spPr>
          <a:xfrm>
            <a:off x="0" y="0"/>
            <a:ext cx="18288000" cy="3782528"/>
          </a:xfrm>
          <a:custGeom>
            <a:avLst/>
            <a:gdLst/>
            <a:ahLst/>
            <a:cxnLst/>
            <a:rect l="l" t="t" r="r" b="b"/>
            <a:pathLst>
              <a:path w="18288000" h="3782528">
                <a:moveTo>
                  <a:pt x="0" y="0"/>
                </a:moveTo>
                <a:lnTo>
                  <a:pt x="18288000" y="0"/>
                </a:lnTo>
                <a:lnTo>
                  <a:pt x="18288000" y="3782528"/>
                </a:lnTo>
                <a:lnTo>
                  <a:pt x="0" y="3782528"/>
                </a:lnTo>
                <a:lnTo>
                  <a:pt x="0" y="0"/>
                </a:lnTo>
                <a:close/>
              </a:path>
            </a:pathLst>
          </a:custGeom>
          <a:blipFill>
            <a:blip r:embed="rId3"/>
            <a:stretch>
              <a:fillRect t="-86794" b="-135328"/>
            </a:stretch>
          </a:blipFill>
        </p:spPr>
      </p:sp>
      <p:grpSp>
        <p:nvGrpSpPr>
          <p:cNvPr id="4" name="Group 4"/>
          <p:cNvGrpSpPr/>
          <p:nvPr/>
        </p:nvGrpSpPr>
        <p:grpSpPr>
          <a:xfrm>
            <a:off x="0" y="0"/>
            <a:ext cx="18288000" cy="3782528"/>
            <a:chOff x="0" y="0"/>
            <a:chExt cx="4816593" cy="996221"/>
          </a:xfrm>
        </p:grpSpPr>
        <p:sp>
          <p:nvSpPr>
            <p:cNvPr id="5" name="Freeform 5"/>
            <p:cNvSpPr/>
            <p:nvPr/>
          </p:nvSpPr>
          <p:spPr>
            <a:xfrm>
              <a:off x="0" y="0"/>
              <a:ext cx="4816592" cy="996221"/>
            </a:xfrm>
            <a:custGeom>
              <a:avLst/>
              <a:gdLst/>
              <a:ahLst/>
              <a:cxnLst/>
              <a:rect l="l" t="t" r="r" b="b"/>
              <a:pathLst>
                <a:path w="4816592" h="996221">
                  <a:moveTo>
                    <a:pt x="0" y="0"/>
                  </a:moveTo>
                  <a:lnTo>
                    <a:pt x="4816592" y="0"/>
                  </a:lnTo>
                  <a:lnTo>
                    <a:pt x="4816592" y="996221"/>
                  </a:lnTo>
                  <a:lnTo>
                    <a:pt x="0" y="996221"/>
                  </a:lnTo>
                  <a:close/>
                </a:path>
              </a:pathLst>
            </a:custGeom>
            <a:solidFill>
              <a:srgbClr val="626953">
                <a:alpha val="37647"/>
              </a:srgbClr>
            </a:solidFill>
          </p:spPr>
        </p:sp>
        <p:sp>
          <p:nvSpPr>
            <p:cNvPr id="6" name="TextBox 6"/>
            <p:cNvSpPr txBox="1"/>
            <p:nvPr/>
          </p:nvSpPr>
          <p:spPr>
            <a:xfrm>
              <a:off x="0" y="-38100"/>
              <a:ext cx="4816593" cy="103432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304123" y="478981"/>
            <a:ext cx="11237485" cy="1543050"/>
            <a:chOff x="0" y="0"/>
            <a:chExt cx="2959667" cy="406400"/>
          </a:xfrm>
        </p:grpSpPr>
        <p:sp>
          <p:nvSpPr>
            <p:cNvPr id="8" name="Freeform 8"/>
            <p:cNvSpPr/>
            <p:nvPr/>
          </p:nvSpPr>
          <p:spPr>
            <a:xfrm>
              <a:off x="0" y="0"/>
              <a:ext cx="2959667" cy="406400"/>
            </a:xfrm>
            <a:custGeom>
              <a:avLst/>
              <a:gdLst/>
              <a:ahLst/>
              <a:cxnLst/>
              <a:rect l="l" t="t" r="r" b="b"/>
              <a:pathLst>
                <a:path w="2959667" h="406400">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9EA788"/>
            </a:solidFill>
            <a:ln cap="rnd">
              <a:noFill/>
              <a:prstDash val="solid"/>
              <a:round/>
            </a:ln>
          </p:spPr>
        </p:sp>
        <p:sp>
          <p:nvSpPr>
            <p:cNvPr id="9" name="TextBox 9"/>
            <p:cNvSpPr txBox="1"/>
            <p:nvPr/>
          </p:nvSpPr>
          <p:spPr>
            <a:xfrm>
              <a:off x="0" y="-38100"/>
              <a:ext cx="2959667"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820700" y="2239478"/>
            <a:ext cx="11237485" cy="1543050"/>
            <a:chOff x="0" y="0"/>
            <a:chExt cx="2959667" cy="406400"/>
          </a:xfrm>
        </p:grpSpPr>
        <p:sp>
          <p:nvSpPr>
            <p:cNvPr id="11" name="Freeform 11"/>
            <p:cNvSpPr/>
            <p:nvPr/>
          </p:nvSpPr>
          <p:spPr>
            <a:xfrm>
              <a:off x="0" y="0"/>
              <a:ext cx="2959667" cy="406400"/>
            </a:xfrm>
            <a:custGeom>
              <a:avLst/>
              <a:gdLst/>
              <a:ahLst/>
              <a:cxnLst/>
              <a:rect l="l" t="t" r="r" b="b"/>
              <a:pathLst>
                <a:path w="2959667" h="406400">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CDBE8C"/>
            </a:solidFill>
            <a:ln cap="rnd">
              <a:noFill/>
              <a:prstDash val="solid"/>
              <a:round/>
            </a:ln>
          </p:spPr>
        </p:sp>
        <p:sp>
          <p:nvSpPr>
            <p:cNvPr id="12" name="TextBox 12"/>
            <p:cNvSpPr txBox="1"/>
            <p:nvPr/>
          </p:nvSpPr>
          <p:spPr>
            <a:xfrm>
              <a:off x="0" y="-38100"/>
              <a:ext cx="2959667"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48747" y="4846462"/>
            <a:ext cx="1730570" cy="1730570"/>
            <a:chOff x="0" y="0"/>
            <a:chExt cx="2307426" cy="2307426"/>
          </a:xfrm>
        </p:grpSpPr>
        <p:grpSp>
          <p:nvGrpSpPr>
            <p:cNvPr id="14" name="Group 14"/>
            <p:cNvGrpSpPr/>
            <p:nvPr/>
          </p:nvGrpSpPr>
          <p:grpSpPr>
            <a:xfrm>
              <a:off x="0" y="0"/>
              <a:ext cx="2307426" cy="230742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B148"/>
              </a:solidFill>
            </p:spPr>
          </p:sp>
          <p:sp>
            <p:nvSpPr>
              <p:cNvPr id="16" name="TextBox 16"/>
              <p:cNvSpPr txBox="1"/>
              <p:nvPr/>
            </p:nvSpPr>
            <p:spPr>
              <a:xfrm>
                <a:off x="76200" y="38100"/>
                <a:ext cx="660400" cy="698500"/>
              </a:xfrm>
              <a:prstGeom prst="rect">
                <a:avLst/>
              </a:prstGeom>
            </p:spPr>
            <p:txBody>
              <a:bodyPr lIns="46594" tIns="46594" rIns="46594" bIns="46594" rtlCol="0" anchor="ctr"/>
              <a:lstStyle/>
              <a:p>
                <a:pPr algn="ctr">
                  <a:lnSpc>
                    <a:spcPts val="2660"/>
                  </a:lnSpc>
                </a:pPr>
                <a:endParaRPr/>
              </a:p>
            </p:txBody>
          </p:sp>
        </p:grpSp>
        <p:sp>
          <p:nvSpPr>
            <p:cNvPr id="17" name="Freeform 17"/>
            <p:cNvSpPr/>
            <p:nvPr/>
          </p:nvSpPr>
          <p:spPr>
            <a:xfrm>
              <a:off x="336928" y="565061"/>
              <a:ext cx="1633571" cy="1177303"/>
            </a:xfrm>
            <a:custGeom>
              <a:avLst/>
              <a:gdLst/>
              <a:ahLst/>
              <a:cxnLst/>
              <a:rect l="l" t="t" r="r" b="b"/>
              <a:pathLst>
                <a:path w="1633571" h="1177303">
                  <a:moveTo>
                    <a:pt x="0" y="0"/>
                  </a:moveTo>
                  <a:lnTo>
                    <a:pt x="1633571" y="0"/>
                  </a:lnTo>
                  <a:lnTo>
                    <a:pt x="1633571" y="1177304"/>
                  </a:lnTo>
                  <a:lnTo>
                    <a:pt x="0" y="1177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8" name="Group 18"/>
          <p:cNvGrpSpPr/>
          <p:nvPr/>
        </p:nvGrpSpPr>
        <p:grpSpPr>
          <a:xfrm>
            <a:off x="7887980" y="4846462"/>
            <a:ext cx="1730570" cy="1730570"/>
            <a:chOff x="0" y="0"/>
            <a:chExt cx="2307426" cy="2307426"/>
          </a:xfrm>
        </p:grpSpPr>
        <p:grpSp>
          <p:nvGrpSpPr>
            <p:cNvPr id="19" name="Group 19"/>
            <p:cNvGrpSpPr/>
            <p:nvPr/>
          </p:nvGrpSpPr>
          <p:grpSpPr>
            <a:xfrm>
              <a:off x="0" y="0"/>
              <a:ext cx="2307426" cy="23074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B148"/>
              </a:solidFill>
            </p:spPr>
          </p:sp>
          <p:sp>
            <p:nvSpPr>
              <p:cNvPr id="21" name="TextBox 21"/>
              <p:cNvSpPr txBox="1"/>
              <p:nvPr/>
            </p:nvSpPr>
            <p:spPr>
              <a:xfrm>
                <a:off x="76200" y="38100"/>
                <a:ext cx="660400" cy="698500"/>
              </a:xfrm>
              <a:prstGeom prst="rect">
                <a:avLst/>
              </a:prstGeom>
            </p:spPr>
            <p:txBody>
              <a:bodyPr lIns="46594" tIns="46594" rIns="46594" bIns="46594" rtlCol="0" anchor="ctr"/>
              <a:lstStyle/>
              <a:p>
                <a:pPr algn="ctr">
                  <a:lnSpc>
                    <a:spcPts val="2660"/>
                  </a:lnSpc>
                </a:pPr>
                <a:endParaRPr/>
              </a:p>
            </p:txBody>
          </p:sp>
        </p:grpSp>
        <p:sp>
          <p:nvSpPr>
            <p:cNvPr id="22" name="Freeform 22"/>
            <p:cNvSpPr/>
            <p:nvPr/>
          </p:nvSpPr>
          <p:spPr>
            <a:xfrm rot="-10800000">
              <a:off x="467618" y="467618"/>
              <a:ext cx="1372189" cy="1372189"/>
            </a:xfrm>
            <a:custGeom>
              <a:avLst/>
              <a:gdLst/>
              <a:ahLst/>
              <a:cxnLst/>
              <a:rect l="l" t="t" r="r" b="b"/>
              <a:pathLst>
                <a:path w="1372189" h="1372189">
                  <a:moveTo>
                    <a:pt x="0" y="0"/>
                  </a:moveTo>
                  <a:lnTo>
                    <a:pt x="1372190" y="0"/>
                  </a:lnTo>
                  <a:lnTo>
                    <a:pt x="1372190" y="1372190"/>
                  </a:lnTo>
                  <a:lnTo>
                    <a:pt x="0" y="1372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3" name="TextBox 23"/>
          <p:cNvSpPr txBox="1"/>
          <p:nvPr/>
        </p:nvSpPr>
        <p:spPr>
          <a:xfrm>
            <a:off x="2791863" y="5364084"/>
            <a:ext cx="2934759" cy="590290"/>
          </a:xfrm>
          <a:prstGeom prst="rect">
            <a:avLst/>
          </a:prstGeom>
        </p:spPr>
        <p:txBody>
          <a:bodyPr lIns="0" tIns="0" rIns="0" bIns="0" rtlCol="0" anchor="t">
            <a:spAutoFit/>
          </a:bodyPr>
          <a:lstStyle/>
          <a:p>
            <a:pPr algn="r" rtl="1">
              <a:lnSpc>
                <a:spcPts val="4892"/>
              </a:lnSpc>
            </a:pPr>
            <a:r>
              <a:rPr lang="ar-EG" sz="4077" dirty="0">
                <a:solidFill>
                  <a:srgbClr val="004AAD"/>
                </a:solidFill>
                <a:rtl/>
              </a:rPr>
              <a:t>الرؤية</a:t>
            </a:r>
          </a:p>
        </p:txBody>
      </p:sp>
      <p:sp>
        <p:nvSpPr>
          <p:cNvPr id="24" name="TextBox 24"/>
          <p:cNvSpPr txBox="1"/>
          <p:nvPr/>
        </p:nvSpPr>
        <p:spPr>
          <a:xfrm>
            <a:off x="11366971" y="5364084"/>
            <a:ext cx="2543858" cy="590290"/>
          </a:xfrm>
          <a:prstGeom prst="rect">
            <a:avLst/>
          </a:prstGeom>
        </p:spPr>
        <p:txBody>
          <a:bodyPr lIns="0" tIns="0" rIns="0" bIns="0" rtlCol="0" anchor="t">
            <a:spAutoFit/>
          </a:bodyPr>
          <a:lstStyle/>
          <a:p>
            <a:pPr algn="r" rtl="1">
              <a:lnSpc>
                <a:spcPts val="4892"/>
              </a:lnSpc>
            </a:pPr>
            <a:r>
              <a:rPr lang="ar-EG" sz="4077">
                <a:solidFill>
                  <a:srgbClr val="004AAD"/>
                </a:solidFill>
                <a:rtl/>
              </a:rPr>
              <a:t>المهمة</a:t>
            </a:r>
          </a:p>
        </p:txBody>
      </p:sp>
      <p:sp>
        <p:nvSpPr>
          <p:cNvPr id="25" name="Freeform 25"/>
          <p:cNvSpPr/>
          <p:nvPr/>
        </p:nvSpPr>
        <p:spPr>
          <a:xfrm rot="5400000">
            <a:off x="15653228" y="1445844"/>
            <a:ext cx="1301788" cy="1152374"/>
          </a:xfrm>
          <a:custGeom>
            <a:avLst/>
            <a:gdLst/>
            <a:ahLst/>
            <a:cxnLst/>
            <a:rect l="l" t="t" r="r" b="b"/>
            <a:pathLst>
              <a:path w="1301788" h="1152374">
                <a:moveTo>
                  <a:pt x="0" y="0"/>
                </a:moveTo>
                <a:lnTo>
                  <a:pt x="1301789" y="0"/>
                </a:lnTo>
                <a:lnTo>
                  <a:pt x="1301789" y="1152374"/>
                </a:lnTo>
                <a:lnTo>
                  <a:pt x="0" y="1152374"/>
                </a:lnTo>
                <a:lnTo>
                  <a:pt x="0" y="0"/>
                </a:lnTo>
                <a:close/>
              </a:path>
            </a:pathLst>
          </a:custGeom>
          <a:blipFill>
            <a:blip r:embed="rId8">
              <a:extLst>
                <a:ext uri="{96DAC541-7B7A-43D3-8B79-37D633B846F1}">
                  <asvg:svgBlip xmlns:asvg="http://schemas.microsoft.com/office/drawing/2016/SVG/main" r:embed="rId9"/>
                </a:ext>
              </a:extLst>
            </a:blip>
            <a:stretch>
              <a:fillRect r="-61751"/>
            </a:stretch>
          </a:blipFill>
        </p:spPr>
      </p:sp>
      <p:grpSp>
        <p:nvGrpSpPr>
          <p:cNvPr id="26" name="Group 26"/>
          <p:cNvGrpSpPr/>
          <p:nvPr/>
        </p:nvGrpSpPr>
        <p:grpSpPr>
          <a:xfrm>
            <a:off x="-1441217" y="-860402"/>
            <a:ext cx="2882434" cy="288243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29" name="Group 29"/>
          <p:cNvGrpSpPr/>
          <p:nvPr/>
        </p:nvGrpSpPr>
        <p:grpSpPr>
          <a:xfrm>
            <a:off x="7702782" y="-3123713"/>
            <a:ext cx="2882434" cy="288243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32" name="TextBox 32"/>
          <p:cNvSpPr txBox="1"/>
          <p:nvPr/>
        </p:nvSpPr>
        <p:spPr>
          <a:xfrm>
            <a:off x="1932385" y="6526784"/>
            <a:ext cx="5770397" cy="2157898"/>
          </a:xfrm>
          <a:prstGeom prst="rect">
            <a:avLst/>
          </a:prstGeom>
        </p:spPr>
        <p:txBody>
          <a:bodyPr lIns="0" tIns="0" rIns="0" bIns="0" rtlCol="0" anchor="t">
            <a:spAutoFit/>
          </a:bodyPr>
          <a:lstStyle/>
          <a:p>
            <a:pPr algn="ctr" rtl="1">
              <a:lnSpc>
                <a:spcPts val="4318"/>
              </a:lnSpc>
              <a:spcBef>
                <a:spcPct val="0"/>
              </a:spcBef>
            </a:pPr>
            <a:r>
              <a:rPr lang="ar-EG" sz="3084" dirty="0">
                <a:solidFill>
                  <a:srgbClr val="004AAD"/>
                </a:solidFill>
                <a:latin typeface="Poppins"/>
                <a:rtl/>
              </a:rPr>
              <a:t>أن نكون منصة رائدة في تمكين الشباب وأصحاب المشاريع الصغيرة، ونساهم في خلق جيل من القادة والمبدعين القادرين على إحداث تغيير إيجابي في مجتمعاتهم.</a:t>
            </a:r>
          </a:p>
        </p:txBody>
      </p:sp>
      <p:sp>
        <p:nvSpPr>
          <p:cNvPr id="33" name="TextBox 33"/>
          <p:cNvSpPr txBox="1"/>
          <p:nvPr/>
        </p:nvSpPr>
        <p:spPr>
          <a:xfrm>
            <a:off x="9890043" y="6519882"/>
            <a:ext cx="7369257" cy="2708627"/>
          </a:xfrm>
          <a:prstGeom prst="rect">
            <a:avLst/>
          </a:prstGeom>
        </p:spPr>
        <p:txBody>
          <a:bodyPr lIns="0" tIns="0" rIns="0" bIns="0" rtlCol="0" anchor="t">
            <a:spAutoFit/>
          </a:bodyPr>
          <a:lstStyle/>
          <a:p>
            <a:pPr algn="ctr" rtl="1">
              <a:lnSpc>
                <a:spcPts val="4284"/>
              </a:lnSpc>
              <a:spcBef>
                <a:spcPct val="0"/>
              </a:spcBef>
            </a:pPr>
            <a:r>
              <a:rPr lang="ar-EG" sz="3060">
                <a:solidFill>
                  <a:srgbClr val="004AAD"/>
                </a:solidFill>
                <a:rtl/>
              </a:rPr>
              <a:t>تزويد الشباب وأصحاب المشاريع الصغيرة </a:t>
            </a:r>
          </a:p>
          <a:p>
            <a:pPr algn="ctr" rtl="1">
              <a:lnSpc>
                <a:spcPts val="4284"/>
              </a:lnSpc>
              <a:spcBef>
                <a:spcPct val="0"/>
              </a:spcBef>
            </a:pPr>
            <a:r>
              <a:rPr lang="ar-EG" sz="3060">
                <a:solidFill>
                  <a:srgbClr val="004AAD"/>
                </a:solidFill>
                <a:rtl/>
              </a:rPr>
              <a:t>بالمهارات والمعرفة والأدوات اللازمة </a:t>
            </a:r>
          </a:p>
          <a:p>
            <a:pPr algn="ctr" rtl="1">
              <a:lnSpc>
                <a:spcPts val="4284"/>
              </a:lnSpc>
              <a:spcBef>
                <a:spcPct val="0"/>
              </a:spcBef>
            </a:pPr>
            <a:r>
              <a:rPr lang="ar-EG" sz="3060">
                <a:solidFill>
                  <a:srgbClr val="004AAD"/>
                </a:solidFill>
                <a:rtl/>
              </a:rPr>
              <a:t>لتحقيق طموحاتهم من خلال برامج تدريبية مبتكرة، واستشارات متخصصة، </a:t>
            </a:r>
          </a:p>
          <a:p>
            <a:pPr algn="ctr" rtl="1">
              <a:lnSpc>
                <a:spcPts val="4284"/>
              </a:lnSpc>
              <a:spcBef>
                <a:spcPct val="0"/>
              </a:spcBef>
            </a:pPr>
            <a:r>
              <a:rPr lang="ar-EG" sz="3060">
                <a:solidFill>
                  <a:srgbClr val="004AAD"/>
                </a:solidFill>
                <a:latin typeface="Open Sans Extra Bold"/>
                <a:rtl/>
              </a:rPr>
              <a:t>ودعم مستمر يركز على التطور الشخصي والنمو المستدام.</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929514">
            <a:off x="-140970" y="-3472980"/>
            <a:ext cx="2943503" cy="5986069"/>
            <a:chOff x="0" y="0"/>
            <a:chExt cx="1070113" cy="2176240"/>
          </a:xfrm>
        </p:grpSpPr>
        <p:sp>
          <p:nvSpPr>
            <p:cNvPr id="3" name="Freeform 3"/>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4" name="TextBox 4"/>
            <p:cNvSpPr txBox="1"/>
            <p:nvPr/>
          </p:nvSpPr>
          <p:spPr>
            <a:xfrm>
              <a:off x="0" y="-57150"/>
              <a:ext cx="1070113" cy="2233390"/>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rot="273286">
            <a:off x="17270779" y="-198257"/>
            <a:ext cx="2943503" cy="13302579"/>
            <a:chOff x="0" y="0"/>
            <a:chExt cx="1070113" cy="4836162"/>
          </a:xfrm>
        </p:grpSpPr>
        <p:sp>
          <p:nvSpPr>
            <p:cNvPr id="6" name="Freeform 6"/>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7" name="TextBox 7"/>
            <p:cNvSpPr txBox="1"/>
            <p:nvPr/>
          </p:nvSpPr>
          <p:spPr>
            <a:xfrm>
              <a:off x="0" y="-57150"/>
              <a:ext cx="1070113" cy="4893312"/>
            </a:xfrm>
            <a:prstGeom prst="rect">
              <a:avLst/>
            </a:prstGeom>
          </p:spPr>
          <p:txBody>
            <a:bodyPr lIns="50800" tIns="50800" rIns="50800" bIns="50800" rtlCol="0" anchor="ctr"/>
            <a:lstStyle/>
            <a:p>
              <a:pPr algn="ctr">
                <a:lnSpc>
                  <a:spcPts val="2520"/>
                </a:lnSpc>
              </a:pPr>
              <a:endParaRPr/>
            </a:p>
          </p:txBody>
        </p:sp>
      </p:grpSp>
      <p:grpSp>
        <p:nvGrpSpPr>
          <p:cNvPr id="8" name="Group 8"/>
          <p:cNvGrpSpPr>
            <a:grpSpLocks noChangeAspect="1"/>
          </p:cNvGrpSpPr>
          <p:nvPr/>
        </p:nvGrpSpPr>
        <p:grpSpPr>
          <a:xfrm>
            <a:off x="1947932" y="1679478"/>
            <a:ext cx="3130969" cy="3233665"/>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b="-43333"/>
              </a:stretch>
            </a:blipFill>
          </p:spPr>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1" name="Group 11"/>
          <p:cNvGrpSpPr>
            <a:grpSpLocks noChangeAspect="1"/>
          </p:cNvGrpSpPr>
          <p:nvPr/>
        </p:nvGrpSpPr>
        <p:grpSpPr>
          <a:xfrm>
            <a:off x="7595906" y="1679478"/>
            <a:ext cx="3130969" cy="3233665"/>
            <a:chOff x="0" y="0"/>
            <a:chExt cx="6350000" cy="6558280"/>
          </a:xfrm>
        </p:grpSpPr>
        <p:sp>
          <p:nvSpPr>
            <p:cNvPr id="12" name="Freeform 1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1891" t="-16912" r="-22164" b="-22461"/>
              </a:stretch>
            </a:blipFill>
          </p:spPr>
        </p:sp>
        <p:sp>
          <p:nvSpPr>
            <p:cNvPr id="13" name="Freeform 1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4" name="Group 14"/>
          <p:cNvGrpSpPr>
            <a:grpSpLocks noChangeAspect="1"/>
          </p:cNvGrpSpPr>
          <p:nvPr/>
        </p:nvGrpSpPr>
        <p:grpSpPr>
          <a:xfrm>
            <a:off x="2898479" y="5938627"/>
            <a:ext cx="3130969" cy="3233665"/>
            <a:chOff x="0" y="0"/>
            <a:chExt cx="6350000" cy="6558280"/>
          </a:xfrm>
        </p:grpSpPr>
        <p:sp>
          <p:nvSpPr>
            <p:cNvPr id="15" name="Freeform 1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992" r="-1992"/>
              </a:stretch>
            </a:blipFill>
          </p:spPr>
        </p:sp>
        <p:sp>
          <p:nvSpPr>
            <p:cNvPr id="16" name="Freeform 1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7" name="Group 17"/>
          <p:cNvGrpSpPr>
            <a:grpSpLocks noChangeAspect="1"/>
          </p:cNvGrpSpPr>
          <p:nvPr/>
        </p:nvGrpSpPr>
        <p:grpSpPr>
          <a:xfrm>
            <a:off x="7595906" y="5899328"/>
            <a:ext cx="3130969" cy="3233665"/>
            <a:chOff x="0" y="0"/>
            <a:chExt cx="6350000" cy="6558280"/>
          </a:xfrm>
        </p:grpSpPr>
        <p:sp>
          <p:nvSpPr>
            <p:cNvPr id="18" name="Freeform 1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5197" r="-19567"/>
              </a:stretch>
            </a:blipFill>
          </p:spPr>
        </p:sp>
        <p:sp>
          <p:nvSpPr>
            <p:cNvPr id="19" name="Freeform 1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0" name="Group 20"/>
          <p:cNvGrpSpPr>
            <a:grpSpLocks noChangeAspect="1"/>
          </p:cNvGrpSpPr>
          <p:nvPr/>
        </p:nvGrpSpPr>
        <p:grpSpPr>
          <a:xfrm>
            <a:off x="12631186" y="5899328"/>
            <a:ext cx="3130969" cy="3233665"/>
            <a:chOff x="0" y="0"/>
            <a:chExt cx="6350000" cy="6558280"/>
          </a:xfrm>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1679" r="-1679"/>
              </a:stretch>
            </a:bli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3" name="Group 23"/>
          <p:cNvGrpSpPr>
            <a:grpSpLocks noChangeAspect="1"/>
          </p:cNvGrpSpPr>
          <p:nvPr/>
        </p:nvGrpSpPr>
        <p:grpSpPr>
          <a:xfrm>
            <a:off x="13257413" y="1679478"/>
            <a:ext cx="3130969" cy="3233665"/>
            <a:chOff x="0" y="0"/>
            <a:chExt cx="6350000" cy="6558280"/>
          </a:xfrm>
        </p:grpSpPr>
        <p:sp>
          <p:nvSpPr>
            <p:cNvPr id="24" name="Freeform 2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1679" r="-1679"/>
              </a:stretch>
            </a:blipFill>
          </p:spPr>
        </p:sp>
        <p:sp>
          <p:nvSpPr>
            <p:cNvPr id="25" name="Freeform 2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26" name="TextBox 26"/>
          <p:cNvSpPr txBox="1"/>
          <p:nvPr/>
        </p:nvSpPr>
        <p:spPr>
          <a:xfrm>
            <a:off x="6524686" y="407950"/>
            <a:ext cx="5813495" cy="933450"/>
          </a:xfrm>
          <a:prstGeom prst="rect">
            <a:avLst/>
          </a:prstGeom>
        </p:spPr>
        <p:txBody>
          <a:bodyPr lIns="0" tIns="0" rIns="0" bIns="0" rtlCol="0" anchor="t">
            <a:spAutoFit/>
          </a:bodyPr>
          <a:lstStyle/>
          <a:p>
            <a:pPr algn="ctr" rtl="1">
              <a:lnSpc>
                <a:spcPts val="7200"/>
              </a:lnSpc>
            </a:pPr>
            <a:r>
              <a:rPr lang="ar-EG" sz="6000">
                <a:solidFill>
                  <a:srgbClr val="1B517B"/>
                </a:solidFill>
                <a:rtl/>
              </a:rPr>
              <a:t>مشاريعنا</a:t>
            </a:r>
          </a:p>
        </p:txBody>
      </p:sp>
      <p:grpSp>
        <p:nvGrpSpPr>
          <p:cNvPr id="27" name="Group 27"/>
          <p:cNvGrpSpPr/>
          <p:nvPr/>
        </p:nvGrpSpPr>
        <p:grpSpPr>
          <a:xfrm>
            <a:off x="2795388" y="9308013"/>
            <a:ext cx="3337150" cy="787021"/>
            <a:chOff x="0" y="-19050"/>
            <a:chExt cx="4449534" cy="1049361"/>
          </a:xfrm>
        </p:grpSpPr>
        <p:sp>
          <p:nvSpPr>
            <p:cNvPr id="28" name="TextBox 28"/>
            <p:cNvSpPr txBox="1"/>
            <p:nvPr/>
          </p:nvSpPr>
          <p:spPr>
            <a:xfrm>
              <a:off x="0" y="-19050"/>
              <a:ext cx="4449534" cy="552450"/>
            </a:xfrm>
            <a:prstGeom prst="rect">
              <a:avLst/>
            </a:prstGeom>
          </p:spPr>
          <p:txBody>
            <a:bodyPr lIns="0" tIns="0" rIns="0" bIns="0" rtlCol="0" anchor="t">
              <a:spAutoFit/>
            </a:bodyPr>
            <a:lstStyle/>
            <a:p>
              <a:pPr algn="ctr">
                <a:lnSpc>
                  <a:spcPts val="3191"/>
                </a:lnSpc>
              </a:pPr>
              <a:r>
                <a:rPr lang="en-US" sz="2659" spc="-53">
                  <a:solidFill>
                    <a:srgbClr val="000000"/>
                  </a:solidFill>
                  <a:latin typeface="Poppins Bold"/>
                </a:rPr>
                <a:t>Leader Path</a:t>
              </a:r>
            </a:p>
          </p:txBody>
        </p:sp>
        <p:sp>
          <p:nvSpPr>
            <p:cNvPr id="29" name="TextBox 29"/>
            <p:cNvSpPr txBox="1"/>
            <p:nvPr/>
          </p:nvSpPr>
          <p:spPr>
            <a:xfrm>
              <a:off x="255092" y="615667"/>
              <a:ext cx="3939350" cy="414644"/>
            </a:xfrm>
            <a:prstGeom prst="rect">
              <a:avLst/>
            </a:prstGeom>
          </p:spPr>
          <p:txBody>
            <a:bodyPr lIns="0" tIns="0" rIns="0" bIns="0" rtlCol="0" anchor="t">
              <a:spAutoFit/>
            </a:bodyPr>
            <a:lstStyle/>
            <a:p>
              <a:pPr algn="just">
                <a:lnSpc>
                  <a:spcPts val="2552"/>
                </a:lnSpc>
              </a:pPr>
              <a:endParaRPr/>
            </a:p>
          </p:txBody>
        </p:sp>
      </p:grpSp>
      <p:grpSp>
        <p:nvGrpSpPr>
          <p:cNvPr id="30" name="Group 30"/>
          <p:cNvGrpSpPr/>
          <p:nvPr/>
        </p:nvGrpSpPr>
        <p:grpSpPr>
          <a:xfrm>
            <a:off x="13202635" y="5088163"/>
            <a:ext cx="3240524" cy="787021"/>
            <a:chOff x="0" y="-19050"/>
            <a:chExt cx="4320698" cy="1049361"/>
          </a:xfrm>
        </p:grpSpPr>
        <p:sp>
          <p:nvSpPr>
            <p:cNvPr id="31" name="TextBox 31"/>
            <p:cNvSpPr txBox="1"/>
            <p:nvPr/>
          </p:nvSpPr>
          <p:spPr>
            <a:xfrm>
              <a:off x="0" y="-19050"/>
              <a:ext cx="4320698" cy="552450"/>
            </a:xfrm>
            <a:prstGeom prst="rect">
              <a:avLst/>
            </a:prstGeom>
          </p:spPr>
          <p:txBody>
            <a:bodyPr lIns="0" tIns="0" rIns="0" bIns="0" rtlCol="0" anchor="t">
              <a:spAutoFit/>
            </a:bodyPr>
            <a:lstStyle/>
            <a:p>
              <a:pPr algn="ctr">
                <a:lnSpc>
                  <a:spcPts val="3191"/>
                </a:lnSpc>
              </a:pPr>
              <a:r>
                <a:rPr lang="en-US" sz="2659" spc="-53">
                  <a:solidFill>
                    <a:srgbClr val="000000"/>
                  </a:solidFill>
                  <a:latin typeface="Poppins Bold"/>
                </a:rPr>
                <a:t>WeLink</a:t>
              </a:r>
            </a:p>
          </p:txBody>
        </p:sp>
        <p:sp>
          <p:nvSpPr>
            <p:cNvPr id="32" name="TextBox 32"/>
            <p:cNvSpPr txBox="1"/>
            <p:nvPr/>
          </p:nvSpPr>
          <p:spPr>
            <a:xfrm>
              <a:off x="397688" y="615667"/>
              <a:ext cx="3525323" cy="414644"/>
            </a:xfrm>
            <a:prstGeom prst="rect">
              <a:avLst/>
            </a:prstGeom>
          </p:spPr>
          <p:txBody>
            <a:bodyPr lIns="0" tIns="0" rIns="0" bIns="0" rtlCol="0" anchor="t">
              <a:spAutoFit/>
            </a:bodyPr>
            <a:lstStyle/>
            <a:p>
              <a:pPr algn="just">
                <a:lnSpc>
                  <a:spcPts val="2552"/>
                </a:lnSpc>
              </a:pPr>
              <a:endParaRPr/>
            </a:p>
          </p:txBody>
        </p:sp>
      </p:grpSp>
      <p:grpSp>
        <p:nvGrpSpPr>
          <p:cNvPr id="33" name="Group 33"/>
          <p:cNvGrpSpPr/>
          <p:nvPr/>
        </p:nvGrpSpPr>
        <p:grpSpPr>
          <a:xfrm>
            <a:off x="7513899" y="9308013"/>
            <a:ext cx="3370923" cy="787021"/>
            <a:chOff x="0" y="-19050"/>
            <a:chExt cx="4494564" cy="1049361"/>
          </a:xfrm>
        </p:grpSpPr>
        <p:sp>
          <p:nvSpPr>
            <p:cNvPr id="34" name="TextBox 34"/>
            <p:cNvSpPr txBox="1"/>
            <p:nvPr/>
          </p:nvSpPr>
          <p:spPr>
            <a:xfrm>
              <a:off x="570695" y="615667"/>
              <a:ext cx="3353177" cy="414644"/>
            </a:xfrm>
            <a:prstGeom prst="rect">
              <a:avLst/>
            </a:prstGeom>
          </p:spPr>
          <p:txBody>
            <a:bodyPr lIns="0" tIns="0" rIns="0" bIns="0" rtlCol="0" anchor="t">
              <a:spAutoFit/>
            </a:bodyPr>
            <a:lstStyle/>
            <a:p>
              <a:pPr algn="just">
                <a:lnSpc>
                  <a:spcPts val="2552"/>
                </a:lnSpc>
              </a:pPr>
              <a:endParaRPr/>
            </a:p>
          </p:txBody>
        </p:sp>
        <p:sp>
          <p:nvSpPr>
            <p:cNvPr id="35" name="TextBox 35"/>
            <p:cNvSpPr txBox="1"/>
            <p:nvPr/>
          </p:nvSpPr>
          <p:spPr>
            <a:xfrm>
              <a:off x="0" y="-19050"/>
              <a:ext cx="4494564" cy="552450"/>
            </a:xfrm>
            <a:prstGeom prst="rect">
              <a:avLst/>
            </a:prstGeom>
          </p:spPr>
          <p:txBody>
            <a:bodyPr lIns="0" tIns="0" rIns="0" bIns="0" rtlCol="0" anchor="t">
              <a:spAutoFit/>
            </a:bodyPr>
            <a:lstStyle/>
            <a:p>
              <a:pPr algn="ctr">
                <a:lnSpc>
                  <a:spcPts val="3191"/>
                </a:lnSpc>
              </a:pPr>
              <a:r>
                <a:rPr lang="en-US" sz="2659" spc="-53">
                  <a:solidFill>
                    <a:srgbClr val="000000"/>
                  </a:solidFill>
                  <a:latin typeface="Poppins Bold"/>
                </a:rPr>
                <a:t>Moultaka</a:t>
              </a:r>
            </a:p>
          </p:txBody>
        </p:sp>
      </p:grpSp>
      <p:grpSp>
        <p:nvGrpSpPr>
          <p:cNvPr id="36" name="Group 36"/>
          <p:cNvGrpSpPr/>
          <p:nvPr/>
        </p:nvGrpSpPr>
        <p:grpSpPr>
          <a:xfrm>
            <a:off x="12266182" y="9302792"/>
            <a:ext cx="3860977" cy="787021"/>
            <a:chOff x="0" y="-19050"/>
            <a:chExt cx="5147969" cy="1049361"/>
          </a:xfrm>
        </p:grpSpPr>
        <p:sp>
          <p:nvSpPr>
            <p:cNvPr id="37" name="TextBox 37"/>
            <p:cNvSpPr txBox="1"/>
            <p:nvPr/>
          </p:nvSpPr>
          <p:spPr>
            <a:xfrm>
              <a:off x="258532" y="615667"/>
              <a:ext cx="4630905" cy="414644"/>
            </a:xfrm>
            <a:prstGeom prst="rect">
              <a:avLst/>
            </a:prstGeom>
          </p:spPr>
          <p:txBody>
            <a:bodyPr lIns="0" tIns="0" rIns="0" bIns="0" rtlCol="0" anchor="t">
              <a:spAutoFit/>
            </a:bodyPr>
            <a:lstStyle/>
            <a:p>
              <a:pPr algn="just">
                <a:lnSpc>
                  <a:spcPts val="2552"/>
                </a:lnSpc>
              </a:pPr>
              <a:endParaRPr/>
            </a:p>
          </p:txBody>
        </p:sp>
        <p:sp>
          <p:nvSpPr>
            <p:cNvPr id="38" name="TextBox 38"/>
            <p:cNvSpPr txBox="1"/>
            <p:nvPr/>
          </p:nvSpPr>
          <p:spPr>
            <a:xfrm>
              <a:off x="0" y="-19050"/>
              <a:ext cx="5147969" cy="552450"/>
            </a:xfrm>
            <a:prstGeom prst="rect">
              <a:avLst/>
            </a:prstGeom>
          </p:spPr>
          <p:txBody>
            <a:bodyPr lIns="0" tIns="0" rIns="0" bIns="0" rtlCol="0" anchor="t">
              <a:spAutoFit/>
            </a:bodyPr>
            <a:lstStyle/>
            <a:p>
              <a:pPr algn="ctr">
                <a:lnSpc>
                  <a:spcPts val="3191"/>
                </a:lnSpc>
              </a:pPr>
              <a:r>
                <a:rPr lang="en-US" sz="2659">
                  <a:solidFill>
                    <a:srgbClr val="000000"/>
                  </a:solidFill>
                  <a:latin typeface="Poppins Bold"/>
                </a:rPr>
                <a:t>Ayadina</a:t>
              </a:r>
            </a:p>
          </p:txBody>
        </p:sp>
      </p:grpSp>
      <p:grpSp>
        <p:nvGrpSpPr>
          <p:cNvPr id="39" name="Group 39"/>
          <p:cNvGrpSpPr/>
          <p:nvPr/>
        </p:nvGrpSpPr>
        <p:grpSpPr>
          <a:xfrm>
            <a:off x="1844841" y="5129212"/>
            <a:ext cx="3337150" cy="787021"/>
            <a:chOff x="0" y="-19050"/>
            <a:chExt cx="4449534" cy="1049361"/>
          </a:xfrm>
        </p:grpSpPr>
        <p:sp>
          <p:nvSpPr>
            <p:cNvPr id="40" name="TextBox 40"/>
            <p:cNvSpPr txBox="1"/>
            <p:nvPr/>
          </p:nvSpPr>
          <p:spPr>
            <a:xfrm>
              <a:off x="0" y="-19050"/>
              <a:ext cx="4449534" cy="552450"/>
            </a:xfrm>
            <a:prstGeom prst="rect">
              <a:avLst/>
            </a:prstGeom>
          </p:spPr>
          <p:txBody>
            <a:bodyPr lIns="0" tIns="0" rIns="0" bIns="0" rtlCol="0" anchor="t">
              <a:spAutoFit/>
            </a:bodyPr>
            <a:lstStyle/>
            <a:p>
              <a:pPr algn="ctr">
                <a:lnSpc>
                  <a:spcPts val="3191"/>
                </a:lnSpc>
              </a:pPr>
              <a:r>
                <a:rPr lang="en-US" sz="2659" spc="-53">
                  <a:solidFill>
                    <a:srgbClr val="000000"/>
                  </a:solidFill>
                  <a:latin typeface="Poppins Bold"/>
                </a:rPr>
                <a:t>Masarak</a:t>
              </a:r>
            </a:p>
          </p:txBody>
        </p:sp>
        <p:sp>
          <p:nvSpPr>
            <p:cNvPr id="41" name="TextBox 41"/>
            <p:cNvSpPr txBox="1"/>
            <p:nvPr/>
          </p:nvSpPr>
          <p:spPr>
            <a:xfrm>
              <a:off x="255092" y="615667"/>
              <a:ext cx="3939350" cy="414644"/>
            </a:xfrm>
            <a:prstGeom prst="rect">
              <a:avLst/>
            </a:prstGeom>
          </p:spPr>
          <p:txBody>
            <a:bodyPr lIns="0" tIns="0" rIns="0" bIns="0" rtlCol="0" anchor="t">
              <a:spAutoFit/>
            </a:bodyPr>
            <a:lstStyle/>
            <a:p>
              <a:pPr algn="just">
                <a:lnSpc>
                  <a:spcPts val="2552"/>
                </a:lnSpc>
              </a:pPr>
              <a:endParaRPr/>
            </a:p>
          </p:txBody>
        </p:sp>
      </p:grpSp>
      <p:grpSp>
        <p:nvGrpSpPr>
          <p:cNvPr id="42" name="Group 42"/>
          <p:cNvGrpSpPr/>
          <p:nvPr/>
        </p:nvGrpSpPr>
        <p:grpSpPr>
          <a:xfrm>
            <a:off x="7475929" y="5129212"/>
            <a:ext cx="3370923" cy="787021"/>
            <a:chOff x="0" y="-19050"/>
            <a:chExt cx="4494564" cy="1049361"/>
          </a:xfrm>
        </p:grpSpPr>
        <p:sp>
          <p:nvSpPr>
            <p:cNvPr id="43" name="TextBox 43"/>
            <p:cNvSpPr txBox="1"/>
            <p:nvPr/>
          </p:nvSpPr>
          <p:spPr>
            <a:xfrm>
              <a:off x="570695" y="615667"/>
              <a:ext cx="3353177" cy="414644"/>
            </a:xfrm>
            <a:prstGeom prst="rect">
              <a:avLst/>
            </a:prstGeom>
          </p:spPr>
          <p:txBody>
            <a:bodyPr lIns="0" tIns="0" rIns="0" bIns="0" rtlCol="0" anchor="t">
              <a:spAutoFit/>
            </a:bodyPr>
            <a:lstStyle/>
            <a:p>
              <a:pPr algn="just">
                <a:lnSpc>
                  <a:spcPts val="2552"/>
                </a:lnSpc>
              </a:pPr>
              <a:endParaRPr/>
            </a:p>
          </p:txBody>
        </p:sp>
        <p:sp>
          <p:nvSpPr>
            <p:cNvPr id="44" name="TextBox 44"/>
            <p:cNvSpPr txBox="1"/>
            <p:nvPr/>
          </p:nvSpPr>
          <p:spPr>
            <a:xfrm>
              <a:off x="0" y="-19050"/>
              <a:ext cx="4494564" cy="552450"/>
            </a:xfrm>
            <a:prstGeom prst="rect">
              <a:avLst/>
            </a:prstGeom>
          </p:spPr>
          <p:txBody>
            <a:bodyPr lIns="0" tIns="0" rIns="0" bIns="0" rtlCol="0" anchor="t">
              <a:spAutoFit/>
            </a:bodyPr>
            <a:lstStyle/>
            <a:p>
              <a:pPr algn="ctr">
                <a:lnSpc>
                  <a:spcPts val="3191"/>
                </a:lnSpc>
              </a:pPr>
              <a:r>
                <a:rPr lang="en-US" sz="2659" spc="-53">
                  <a:solidFill>
                    <a:srgbClr val="000000"/>
                  </a:solidFill>
                  <a:latin typeface="Poppins Bold"/>
                </a:rPr>
                <a:t>SkillsUp</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sp>
      <p:grpSp>
        <p:nvGrpSpPr>
          <p:cNvPr id="3" name="Group 3"/>
          <p:cNvGrpSpPr/>
          <p:nvPr/>
        </p:nvGrpSpPr>
        <p:grpSpPr>
          <a:xfrm>
            <a:off x="-806310" y="1028700"/>
            <a:ext cx="13939271" cy="8229600"/>
            <a:chOff x="0" y="0"/>
            <a:chExt cx="3671248" cy="2167467"/>
          </a:xfrm>
        </p:grpSpPr>
        <p:sp>
          <p:nvSpPr>
            <p:cNvPr id="4" name="Freeform 4"/>
            <p:cNvSpPr/>
            <p:nvPr/>
          </p:nvSpPr>
          <p:spPr>
            <a:xfrm>
              <a:off x="0" y="0"/>
              <a:ext cx="3671248" cy="2167467"/>
            </a:xfrm>
            <a:custGeom>
              <a:avLst/>
              <a:gdLst/>
              <a:ahLst/>
              <a:cxnLst/>
              <a:rect l="l" t="t" r="r" b="b"/>
              <a:pathLst>
                <a:path w="3671248" h="2167467">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E0B148"/>
            </a:solidFill>
            <a:ln cap="rnd">
              <a:noFill/>
              <a:prstDash val="solid"/>
              <a:round/>
            </a:ln>
          </p:spPr>
        </p:sp>
        <p:sp>
          <p:nvSpPr>
            <p:cNvPr id="5" name="TextBox 5"/>
            <p:cNvSpPr txBox="1"/>
            <p:nvPr/>
          </p:nvSpPr>
          <p:spPr>
            <a:xfrm>
              <a:off x="0" y="-38100"/>
              <a:ext cx="3671248"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853734" y="2290687"/>
            <a:ext cx="14243376" cy="1543050"/>
            <a:chOff x="0" y="0"/>
            <a:chExt cx="3751342" cy="406400"/>
          </a:xfrm>
        </p:grpSpPr>
        <p:sp>
          <p:nvSpPr>
            <p:cNvPr id="7" name="Freeform 7"/>
            <p:cNvSpPr/>
            <p:nvPr/>
          </p:nvSpPr>
          <p:spPr>
            <a:xfrm>
              <a:off x="0" y="0"/>
              <a:ext cx="3751342" cy="406400"/>
            </a:xfrm>
            <a:custGeom>
              <a:avLst/>
              <a:gdLst/>
              <a:ahLst/>
              <a:cxnLst/>
              <a:rect l="l" t="t" r="r" b="b"/>
              <a:pathLst>
                <a:path w="3751342" h="406400">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id="8" name="TextBox 8"/>
            <p:cNvSpPr txBox="1"/>
            <p:nvPr/>
          </p:nvSpPr>
          <p:spPr>
            <a:xfrm>
              <a:off x="0" y="-38100"/>
              <a:ext cx="3751342"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1577404" y="2874308"/>
            <a:ext cx="6181247" cy="6383992"/>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22607" b="-22607"/>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sp>
        <p:nvSpPr>
          <p:cNvPr id="12" name="Freeform 12"/>
          <p:cNvSpPr/>
          <p:nvPr/>
        </p:nvSpPr>
        <p:spPr>
          <a:xfrm rot="-5400000">
            <a:off x="9183972" y="6723877"/>
            <a:ext cx="2105666"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125059" y="1028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8795588" y="-1989626"/>
            <a:ext cx="2882434" cy="288243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7" name="TextBox 17"/>
          <p:cNvSpPr txBox="1"/>
          <p:nvPr/>
        </p:nvSpPr>
        <p:spPr>
          <a:xfrm>
            <a:off x="2811750" y="2376412"/>
            <a:ext cx="7362026" cy="1269578"/>
          </a:xfrm>
          <a:prstGeom prst="rect">
            <a:avLst/>
          </a:prstGeom>
        </p:spPr>
        <p:txBody>
          <a:bodyPr lIns="0" tIns="0" rIns="0" bIns="0" rtlCol="0" anchor="t">
            <a:spAutoFit/>
          </a:bodyPr>
          <a:lstStyle/>
          <a:p>
            <a:pPr algn="just" rtl="1">
              <a:lnSpc>
                <a:spcPts val="9900"/>
              </a:lnSpc>
            </a:pPr>
            <a:r>
              <a:rPr lang="ar-EG" sz="9000">
                <a:solidFill>
                  <a:srgbClr val="004AAD"/>
                </a:solidFill>
                <a:rtl/>
              </a:rPr>
              <a:t>مسارك</a:t>
            </a:r>
          </a:p>
        </p:txBody>
      </p:sp>
      <p:sp>
        <p:nvSpPr>
          <p:cNvPr id="18" name="TextBox 18"/>
          <p:cNvSpPr txBox="1"/>
          <p:nvPr/>
        </p:nvSpPr>
        <p:spPr>
          <a:xfrm>
            <a:off x="362133" y="3941005"/>
            <a:ext cx="9811643" cy="4246099"/>
          </a:xfrm>
          <a:prstGeom prst="rect">
            <a:avLst/>
          </a:prstGeom>
        </p:spPr>
        <p:txBody>
          <a:bodyPr lIns="0" tIns="0" rIns="0" bIns="0" rtlCol="0" anchor="t">
            <a:spAutoFit/>
          </a:bodyPr>
          <a:lstStyle/>
          <a:p>
            <a:pPr algn="r" rtl="1">
              <a:lnSpc>
                <a:spcPts val="5599"/>
              </a:lnSpc>
              <a:spcBef>
                <a:spcPct val="0"/>
              </a:spcBef>
            </a:pPr>
            <a:r>
              <a:rPr lang="ar-EG" sz="3999" dirty="0">
                <a:solidFill>
                  <a:srgbClr val="FFFFFF"/>
                </a:solidFill>
                <a:latin typeface="Poppins"/>
                <a:rtl/>
              </a:rPr>
              <a:t>نسعى لتقديم الدعم والمساعدة لطلاب المرحلة الثانوية لمساعدتهم في اختيار مسارهم الجامعي والمستقبلي بشكل صحيح ومستنير. هدفنا هو تمكين الطلاب من اتخاذ قرارات مدروسة حول تخصصاتهم الأكاديمية والجامعات التي يرغبون في الالتحاق بها من خلال توفير الموارد والمعلومات اللازمة.</a:t>
            </a:r>
          </a:p>
        </p:txBody>
      </p:sp>
      <p:sp>
        <p:nvSpPr>
          <p:cNvPr id="19" name="TextBox 19"/>
          <p:cNvSpPr txBox="1"/>
          <p:nvPr/>
        </p:nvSpPr>
        <p:spPr>
          <a:xfrm>
            <a:off x="3822593" y="9363075"/>
            <a:ext cx="6414212" cy="620426"/>
          </a:xfrm>
          <a:prstGeom prst="rect">
            <a:avLst/>
          </a:prstGeom>
        </p:spPr>
        <p:txBody>
          <a:bodyPr lIns="0" tIns="0" rIns="0" bIns="0" rtlCol="0" anchor="t">
            <a:spAutoFit/>
          </a:bodyPr>
          <a:lstStyle/>
          <a:p>
            <a:pPr algn="ctr" rtl="1">
              <a:lnSpc>
                <a:spcPts val="5308"/>
              </a:lnSpc>
            </a:pPr>
            <a:r>
              <a:rPr lang="ar-EG" sz="3791">
                <a:solidFill>
                  <a:srgbClr val="004AAD"/>
                </a:solidFill>
                <a:latin typeface="Poppins Bold"/>
                <a:rtl/>
              </a:rPr>
              <a:t>الفئة المستهدفة: طلاب الثانوي</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5700" y="1660428"/>
            <a:ext cx="7500500" cy="923330"/>
          </a:xfrm>
          <a:prstGeom prst="rect">
            <a:avLst/>
          </a:prstGeom>
        </p:spPr>
        <p:txBody>
          <a:bodyPr wrap="square" lIns="0" tIns="0" rIns="0" bIns="0" rtlCol="0" anchor="t">
            <a:spAutoFit/>
          </a:bodyPr>
          <a:lstStyle/>
          <a:p>
            <a:pPr algn="l">
              <a:lnSpc>
                <a:spcPts val="7200"/>
              </a:lnSpc>
            </a:pPr>
            <a:r>
              <a:rPr lang="en-US" sz="6000" dirty="0">
                <a:solidFill>
                  <a:srgbClr val="1B517B"/>
                </a:solidFill>
                <a:latin typeface="Arial" panose="020B0604020202020204" pitchFamily="34" charset="0"/>
                <a:cs typeface="Arial" panose="020B0604020202020204" pitchFamily="34" charset="0"/>
              </a:rPr>
              <a:t>MASARAK TEAM</a:t>
            </a:r>
          </a:p>
        </p:txBody>
      </p:sp>
      <p:grpSp>
        <p:nvGrpSpPr>
          <p:cNvPr id="3" name="Group 3"/>
          <p:cNvGrpSpPr/>
          <p:nvPr/>
        </p:nvGrpSpPr>
        <p:grpSpPr>
          <a:xfrm rot="-6929514">
            <a:off x="-140970" y="-3472980"/>
            <a:ext cx="2943503" cy="5986069"/>
            <a:chOff x="0" y="0"/>
            <a:chExt cx="1070113" cy="2176240"/>
          </a:xfrm>
        </p:grpSpPr>
        <p:sp>
          <p:nvSpPr>
            <p:cNvPr id="4" name="Freeform 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5" name="TextBox 5"/>
            <p:cNvSpPr txBox="1"/>
            <p:nvPr/>
          </p:nvSpPr>
          <p:spPr>
            <a:xfrm>
              <a:off x="0" y="-57150"/>
              <a:ext cx="1070113" cy="2233390"/>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rot="273286">
            <a:off x="17270779" y="-198257"/>
            <a:ext cx="2943503" cy="13302579"/>
            <a:chOff x="0" y="0"/>
            <a:chExt cx="1070113" cy="4836162"/>
          </a:xfrm>
        </p:grpSpPr>
        <p:sp>
          <p:nvSpPr>
            <p:cNvPr id="7" name="Freeform 7"/>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8" name="TextBox 8"/>
            <p:cNvSpPr txBox="1"/>
            <p:nvPr/>
          </p:nvSpPr>
          <p:spPr>
            <a:xfrm>
              <a:off x="0" y="-57150"/>
              <a:ext cx="1070113" cy="489331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536963" y="3271299"/>
            <a:ext cx="3130969" cy="3233665"/>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b="-2023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2" name="Group 12"/>
          <p:cNvGrpSpPr>
            <a:grpSpLocks noChangeAspect="1"/>
          </p:cNvGrpSpPr>
          <p:nvPr/>
        </p:nvGrpSpPr>
        <p:grpSpPr>
          <a:xfrm>
            <a:off x="5473441" y="3271299"/>
            <a:ext cx="3130969" cy="3233665"/>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b="-45351"/>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5" name="Group 15"/>
          <p:cNvGrpSpPr>
            <a:grpSpLocks noChangeAspect="1"/>
          </p:cNvGrpSpPr>
          <p:nvPr/>
        </p:nvGrpSpPr>
        <p:grpSpPr>
          <a:xfrm>
            <a:off x="9271096" y="3271299"/>
            <a:ext cx="3130969" cy="3233665"/>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8816" t="-51400" b="-52964"/>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8" name="Group 18"/>
          <p:cNvGrpSpPr>
            <a:grpSpLocks noChangeAspect="1"/>
          </p:cNvGrpSpPr>
          <p:nvPr/>
        </p:nvGrpSpPr>
        <p:grpSpPr>
          <a:xfrm>
            <a:off x="13243506" y="3271299"/>
            <a:ext cx="3130969" cy="3233665"/>
            <a:chOff x="0" y="0"/>
            <a:chExt cx="6350000" cy="6558280"/>
          </a:xfrm>
        </p:grpSpPr>
        <p:sp>
          <p:nvSpPr>
            <p:cNvPr id="19" name="Freeform 1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0353" t="-39911" r="-9898" b="-15213"/>
              </a:stretch>
            </a:blipFill>
          </p:spPr>
        </p:sp>
        <p:sp>
          <p:nvSpPr>
            <p:cNvPr id="20" name="Freeform 2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1" name="Group 21"/>
          <p:cNvGrpSpPr/>
          <p:nvPr/>
        </p:nvGrpSpPr>
        <p:grpSpPr>
          <a:xfrm>
            <a:off x="1806482" y="6674765"/>
            <a:ext cx="3337150" cy="783906"/>
            <a:chOff x="0" y="-19049"/>
            <a:chExt cx="4449534" cy="1045207"/>
          </a:xfrm>
        </p:grpSpPr>
        <p:sp>
          <p:nvSpPr>
            <p:cNvPr id="22" name="TextBox 22"/>
            <p:cNvSpPr txBox="1"/>
            <p:nvPr/>
          </p:nvSpPr>
          <p:spPr>
            <a:xfrm>
              <a:off x="0" y="-19049"/>
              <a:ext cx="444953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Khodor Al Kass</a:t>
              </a:r>
            </a:p>
          </p:txBody>
        </p:sp>
        <p:sp>
          <p:nvSpPr>
            <p:cNvPr id="23" name="TextBox 23"/>
            <p:cNvSpPr txBox="1"/>
            <p:nvPr/>
          </p:nvSpPr>
          <p:spPr>
            <a:xfrm>
              <a:off x="255092" y="622629"/>
              <a:ext cx="3939350"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24" name="Group 24"/>
          <p:cNvGrpSpPr/>
          <p:nvPr/>
        </p:nvGrpSpPr>
        <p:grpSpPr>
          <a:xfrm>
            <a:off x="13506711" y="6674765"/>
            <a:ext cx="3240524" cy="783906"/>
            <a:chOff x="0" y="-19049"/>
            <a:chExt cx="4320698" cy="1045207"/>
          </a:xfrm>
        </p:grpSpPr>
        <p:sp>
          <p:nvSpPr>
            <p:cNvPr id="25" name="TextBox 25"/>
            <p:cNvSpPr txBox="1"/>
            <p:nvPr/>
          </p:nvSpPr>
          <p:spPr>
            <a:xfrm>
              <a:off x="0" y="-19049"/>
              <a:ext cx="4320698"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Salam Mawass</a:t>
              </a:r>
            </a:p>
          </p:txBody>
        </p:sp>
        <p:sp>
          <p:nvSpPr>
            <p:cNvPr id="26" name="TextBox 26"/>
            <p:cNvSpPr txBox="1"/>
            <p:nvPr/>
          </p:nvSpPr>
          <p:spPr>
            <a:xfrm>
              <a:off x="397688" y="622629"/>
              <a:ext cx="3525323"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27" name="Group 27"/>
          <p:cNvGrpSpPr/>
          <p:nvPr/>
        </p:nvGrpSpPr>
        <p:grpSpPr>
          <a:xfrm>
            <a:off x="6009195" y="6674765"/>
            <a:ext cx="3370923" cy="783906"/>
            <a:chOff x="0" y="-19050"/>
            <a:chExt cx="4494564" cy="1045208"/>
          </a:xfrm>
        </p:grpSpPr>
        <p:sp>
          <p:nvSpPr>
            <p:cNvPr id="28" name="TextBox 28"/>
            <p:cNvSpPr txBox="1"/>
            <p:nvPr/>
          </p:nvSpPr>
          <p:spPr>
            <a:xfrm>
              <a:off x="570695" y="622629"/>
              <a:ext cx="3353177"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29" name="TextBox 29"/>
            <p:cNvSpPr txBox="1"/>
            <p:nvPr/>
          </p:nvSpPr>
          <p:spPr>
            <a:xfrm>
              <a:off x="0" y="-19050"/>
              <a:ext cx="449456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Mariam Sabih</a:t>
              </a:r>
            </a:p>
          </p:txBody>
        </p:sp>
      </p:grpSp>
      <p:grpSp>
        <p:nvGrpSpPr>
          <p:cNvPr id="30" name="Group 30"/>
          <p:cNvGrpSpPr/>
          <p:nvPr/>
        </p:nvGrpSpPr>
        <p:grpSpPr>
          <a:xfrm>
            <a:off x="9645734" y="6674765"/>
            <a:ext cx="3860977" cy="783906"/>
            <a:chOff x="0" y="-19050"/>
            <a:chExt cx="5147969" cy="1045208"/>
          </a:xfrm>
        </p:grpSpPr>
        <p:sp>
          <p:nvSpPr>
            <p:cNvPr id="31" name="TextBox 31"/>
            <p:cNvSpPr txBox="1"/>
            <p:nvPr/>
          </p:nvSpPr>
          <p:spPr>
            <a:xfrm>
              <a:off x="258532" y="622629"/>
              <a:ext cx="4630905"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32" name="TextBox 32"/>
            <p:cNvSpPr txBox="1"/>
            <p:nvPr/>
          </p:nvSpPr>
          <p:spPr>
            <a:xfrm>
              <a:off x="0" y="-19050"/>
              <a:ext cx="5147969" cy="513903"/>
            </a:xfrm>
            <a:prstGeom prst="rect">
              <a:avLst/>
            </a:prstGeom>
          </p:spPr>
          <p:txBody>
            <a:bodyPr lIns="0" tIns="0" rIns="0" bIns="0" rtlCol="0" anchor="t">
              <a:spAutoFit/>
            </a:bodyPr>
            <a:lstStyle/>
            <a:p>
              <a:pPr algn="just">
                <a:lnSpc>
                  <a:spcPts val="3191"/>
                </a:lnSpc>
              </a:pPr>
              <a:r>
                <a:rPr lang="en-US" sz="2659">
                  <a:solidFill>
                    <a:srgbClr val="000000"/>
                  </a:solidFill>
                  <a:latin typeface="Arial" panose="020B0604020202020204" pitchFamily="34" charset="0"/>
                  <a:cs typeface="Arial" panose="020B0604020202020204" pitchFamily="34" charset="0"/>
                </a:rPr>
                <a:t>Layal Amm Ali</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0444" y="0"/>
            <a:ext cx="6767556" cy="10287000"/>
            <a:chOff x="0" y="0"/>
            <a:chExt cx="9023408" cy="13716000"/>
          </a:xfrm>
        </p:grpSpPr>
        <p:pic>
          <p:nvPicPr>
            <p:cNvPr id="3" name="Picture 3"/>
            <p:cNvPicPr>
              <a:picLocks noChangeAspect="1"/>
            </p:cNvPicPr>
            <p:nvPr/>
          </p:nvPicPr>
          <p:blipFill>
            <a:blip r:embed="rId2"/>
            <a:srcRect l="17106" r="17106"/>
            <a:stretch>
              <a:fillRect/>
            </a:stretch>
          </p:blipFill>
          <p:spPr>
            <a:xfrm>
              <a:off x="0" y="0"/>
              <a:ext cx="9023408" cy="13716000"/>
            </a:xfrm>
            <a:prstGeom prst="rect">
              <a:avLst/>
            </a:prstGeom>
          </p:spPr>
        </p:pic>
      </p:grpSp>
      <p:grpSp>
        <p:nvGrpSpPr>
          <p:cNvPr id="4" name="Group 4"/>
          <p:cNvGrpSpPr/>
          <p:nvPr/>
        </p:nvGrpSpPr>
        <p:grpSpPr>
          <a:xfrm>
            <a:off x="-582107" y="0"/>
            <a:ext cx="12102551" cy="10796660"/>
            <a:chOff x="0" y="0"/>
            <a:chExt cx="3187503" cy="2843565"/>
          </a:xfrm>
        </p:grpSpPr>
        <p:sp>
          <p:nvSpPr>
            <p:cNvPr id="5" name="Freeform 5"/>
            <p:cNvSpPr/>
            <p:nvPr/>
          </p:nvSpPr>
          <p:spPr>
            <a:xfrm>
              <a:off x="0" y="0"/>
              <a:ext cx="3187503" cy="2843565"/>
            </a:xfrm>
            <a:custGeom>
              <a:avLst/>
              <a:gdLst/>
              <a:ahLst/>
              <a:cxnLst/>
              <a:rect l="l" t="t" r="r" b="b"/>
              <a:pathLst>
                <a:path w="3187503" h="2843565">
                  <a:moveTo>
                    <a:pt x="38382" y="0"/>
                  </a:moveTo>
                  <a:lnTo>
                    <a:pt x="3149122" y="0"/>
                  </a:lnTo>
                  <a:cubicBezTo>
                    <a:pt x="3170319" y="0"/>
                    <a:pt x="3187503" y="17184"/>
                    <a:pt x="3187503" y="38382"/>
                  </a:cubicBezTo>
                  <a:lnTo>
                    <a:pt x="3187503" y="2805183"/>
                  </a:lnTo>
                  <a:cubicBezTo>
                    <a:pt x="3187503" y="2826381"/>
                    <a:pt x="3170319" y="2843565"/>
                    <a:pt x="3149122" y="2843565"/>
                  </a:cubicBezTo>
                  <a:lnTo>
                    <a:pt x="38382" y="2843565"/>
                  </a:lnTo>
                  <a:cubicBezTo>
                    <a:pt x="17184" y="2843565"/>
                    <a:pt x="0" y="2826381"/>
                    <a:pt x="0" y="2805183"/>
                  </a:cubicBezTo>
                  <a:lnTo>
                    <a:pt x="0" y="38382"/>
                  </a:lnTo>
                  <a:cubicBezTo>
                    <a:pt x="0" y="17184"/>
                    <a:pt x="17184" y="0"/>
                    <a:pt x="38382" y="0"/>
                  </a:cubicBezTo>
                  <a:close/>
                </a:path>
              </a:pathLst>
            </a:custGeom>
            <a:solidFill>
              <a:srgbClr val="E0B148"/>
            </a:solidFill>
            <a:ln cap="rnd">
              <a:noFill/>
              <a:prstDash val="solid"/>
              <a:round/>
            </a:ln>
          </p:spPr>
        </p:sp>
        <p:sp>
          <p:nvSpPr>
            <p:cNvPr id="6" name="TextBox 6"/>
            <p:cNvSpPr txBox="1"/>
            <p:nvPr/>
          </p:nvSpPr>
          <p:spPr>
            <a:xfrm>
              <a:off x="0" y="-38100"/>
              <a:ext cx="3187503" cy="288166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220395" y="1034311"/>
            <a:ext cx="11846384" cy="1543050"/>
            <a:chOff x="0" y="0"/>
            <a:chExt cx="3120035" cy="406400"/>
          </a:xfrm>
        </p:grpSpPr>
        <p:sp>
          <p:nvSpPr>
            <p:cNvPr id="8" name="Freeform 8"/>
            <p:cNvSpPr/>
            <p:nvPr/>
          </p:nvSpPr>
          <p:spPr>
            <a:xfrm>
              <a:off x="0" y="0"/>
              <a:ext cx="3120035" cy="406400"/>
            </a:xfrm>
            <a:custGeom>
              <a:avLst/>
              <a:gdLst/>
              <a:ahLst/>
              <a:cxnLst/>
              <a:rect l="l" t="t" r="r" b="b"/>
              <a:pathLst>
                <a:path w="3120035" h="406400">
                  <a:moveTo>
                    <a:pt x="39212" y="0"/>
                  </a:moveTo>
                  <a:lnTo>
                    <a:pt x="3080824" y="0"/>
                  </a:lnTo>
                  <a:cubicBezTo>
                    <a:pt x="3102480" y="0"/>
                    <a:pt x="3120035" y="17556"/>
                    <a:pt x="3120035" y="39212"/>
                  </a:cubicBezTo>
                  <a:lnTo>
                    <a:pt x="3120035" y="367188"/>
                  </a:lnTo>
                  <a:cubicBezTo>
                    <a:pt x="3120035" y="388844"/>
                    <a:pt x="3102480" y="406400"/>
                    <a:pt x="3080824" y="406400"/>
                  </a:cubicBezTo>
                  <a:lnTo>
                    <a:pt x="39212" y="406400"/>
                  </a:lnTo>
                  <a:cubicBezTo>
                    <a:pt x="17556" y="406400"/>
                    <a:pt x="0" y="388844"/>
                    <a:pt x="0" y="367188"/>
                  </a:cubicBezTo>
                  <a:lnTo>
                    <a:pt x="0" y="39212"/>
                  </a:lnTo>
                  <a:cubicBezTo>
                    <a:pt x="0" y="17556"/>
                    <a:pt x="17556" y="0"/>
                    <a:pt x="39212" y="0"/>
                  </a:cubicBezTo>
                  <a:close/>
                </a:path>
              </a:pathLst>
            </a:custGeom>
            <a:solidFill>
              <a:srgbClr val="FFFFFF"/>
            </a:solidFill>
            <a:ln cap="rnd">
              <a:noFill/>
              <a:prstDash val="solid"/>
              <a:round/>
            </a:ln>
          </p:spPr>
        </p:sp>
        <p:sp>
          <p:nvSpPr>
            <p:cNvPr id="9" name="TextBox 9"/>
            <p:cNvSpPr txBox="1"/>
            <p:nvPr/>
          </p:nvSpPr>
          <p:spPr>
            <a:xfrm>
              <a:off x="0" y="-38100"/>
              <a:ext cx="3120035"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4920634" y="1034311"/>
            <a:ext cx="2105666"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5847431" y="9434301"/>
            <a:ext cx="2882434" cy="28824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4" name="Freeform 14"/>
          <p:cNvSpPr/>
          <p:nvPr/>
        </p:nvSpPr>
        <p:spPr>
          <a:xfrm rot="5400000">
            <a:off x="6350393" y="8858114"/>
            <a:ext cx="1301788" cy="1152374"/>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r="-61751"/>
            </a:stretch>
          </a:blipFill>
        </p:spPr>
      </p:sp>
      <p:grpSp>
        <p:nvGrpSpPr>
          <p:cNvPr id="15" name="Group 15"/>
          <p:cNvGrpSpPr/>
          <p:nvPr/>
        </p:nvGrpSpPr>
        <p:grpSpPr>
          <a:xfrm>
            <a:off x="7702783" y="-4878046"/>
            <a:ext cx="2882434" cy="288243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18" name="TextBox 18"/>
          <p:cNvSpPr txBox="1"/>
          <p:nvPr/>
        </p:nvSpPr>
        <p:spPr>
          <a:xfrm>
            <a:off x="1210996" y="3623259"/>
            <a:ext cx="8516345" cy="3527953"/>
          </a:xfrm>
          <a:prstGeom prst="rect">
            <a:avLst/>
          </a:prstGeom>
        </p:spPr>
        <p:txBody>
          <a:bodyPr lIns="0" tIns="0" rIns="0" bIns="0" rtlCol="0" anchor="t">
            <a:spAutoFit/>
          </a:bodyPr>
          <a:lstStyle/>
          <a:p>
            <a:pPr algn="r" rtl="1">
              <a:lnSpc>
                <a:spcPts val="5599"/>
              </a:lnSpc>
              <a:spcBef>
                <a:spcPct val="0"/>
              </a:spcBef>
            </a:pPr>
            <a:r>
              <a:rPr lang="ar-EG" sz="3999">
                <a:solidFill>
                  <a:srgbClr val="FFFFFF"/>
                </a:solidFill>
                <a:latin typeface="Poppins"/>
                <a:rtl/>
              </a:rPr>
              <a:t>هدفنا الأساسي هو تمكين الشباب وتطوير قدراتهم. نضمن توفير محتوى تعليمي متميز يلبي احتياجات السوق ويمكن الطلاب من اكتساب المهارات اللازمة للنجاح في  مجالاتهم المختارة من خلال تقديم دورات تعليمية عالية الجودة. </a:t>
            </a:r>
          </a:p>
        </p:txBody>
      </p:sp>
      <p:sp>
        <p:nvSpPr>
          <p:cNvPr id="19" name="TextBox 19"/>
          <p:cNvSpPr txBox="1"/>
          <p:nvPr/>
        </p:nvSpPr>
        <p:spPr>
          <a:xfrm>
            <a:off x="1109644" y="1139086"/>
            <a:ext cx="6877665" cy="1275349"/>
          </a:xfrm>
          <a:prstGeom prst="rect">
            <a:avLst/>
          </a:prstGeom>
        </p:spPr>
        <p:txBody>
          <a:bodyPr lIns="0" tIns="0" rIns="0" bIns="0" rtlCol="0" anchor="t">
            <a:spAutoFit/>
          </a:bodyPr>
          <a:lstStyle/>
          <a:p>
            <a:pPr algn="l">
              <a:lnSpc>
                <a:spcPts val="9900"/>
              </a:lnSpc>
            </a:pPr>
            <a:r>
              <a:rPr lang="en-US" sz="9000">
                <a:solidFill>
                  <a:srgbClr val="004AAD"/>
                </a:solidFill>
                <a:latin typeface="Poppins Ultra-Bold"/>
              </a:rPr>
              <a:t>SkillsUP</a:t>
            </a:r>
          </a:p>
        </p:txBody>
      </p:sp>
      <p:sp>
        <p:nvSpPr>
          <p:cNvPr id="20" name="TextBox 20"/>
          <p:cNvSpPr txBox="1"/>
          <p:nvPr/>
        </p:nvSpPr>
        <p:spPr>
          <a:xfrm>
            <a:off x="4381910" y="8858071"/>
            <a:ext cx="5345431" cy="620426"/>
          </a:xfrm>
          <a:prstGeom prst="rect">
            <a:avLst/>
          </a:prstGeom>
        </p:spPr>
        <p:txBody>
          <a:bodyPr lIns="0" tIns="0" rIns="0" bIns="0" rtlCol="0" anchor="t">
            <a:spAutoFit/>
          </a:bodyPr>
          <a:lstStyle/>
          <a:p>
            <a:pPr algn="ctr" rtl="1">
              <a:lnSpc>
                <a:spcPts val="5308"/>
              </a:lnSpc>
            </a:pPr>
            <a:r>
              <a:rPr lang="ar-EG" sz="3791">
                <a:solidFill>
                  <a:srgbClr val="004AAD"/>
                </a:solidFill>
                <a:latin typeface="Poppins Bold"/>
                <a:rtl/>
              </a:rPr>
              <a:t>الفئة المستهدفة: الشباب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5700" y="1660428"/>
            <a:ext cx="4470150" cy="1847850"/>
          </a:xfrm>
          <a:prstGeom prst="rect">
            <a:avLst/>
          </a:prstGeom>
        </p:spPr>
        <p:txBody>
          <a:bodyPr lIns="0" tIns="0" rIns="0" bIns="0" rtlCol="0" anchor="t">
            <a:spAutoFit/>
          </a:bodyPr>
          <a:lstStyle/>
          <a:p>
            <a:pPr algn="l">
              <a:lnSpc>
                <a:spcPts val="7200"/>
              </a:lnSpc>
            </a:pPr>
            <a:r>
              <a:rPr lang="en-US" sz="6000">
                <a:solidFill>
                  <a:srgbClr val="1B517B"/>
                </a:solidFill>
                <a:latin typeface="Arial" panose="020B0604020202020204" pitchFamily="34" charset="0"/>
                <a:cs typeface="Arial" panose="020B0604020202020204" pitchFamily="34" charset="0"/>
              </a:rPr>
              <a:t>SKILLSUP TEAM</a:t>
            </a:r>
          </a:p>
        </p:txBody>
      </p:sp>
      <p:grpSp>
        <p:nvGrpSpPr>
          <p:cNvPr id="3" name="Group 3"/>
          <p:cNvGrpSpPr/>
          <p:nvPr/>
        </p:nvGrpSpPr>
        <p:grpSpPr>
          <a:xfrm rot="-6929514">
            <a:off x="-140970" y="-3472980"/>
            <a:ext cx="2943503" cy="5986069"/>
            <a:chOff x="0" y="0"/>
            <a:chExt cx="1070113" cy="2176240"/>
          </a:xfrm>
        </p:grpSpPr>
        <p:sp>
          <p:nvSpPr>
            <p:cNvPr id="4" name="Freeform 4"/>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E0B148"/>
            </a:solidFill>
          </p:spPr>
        </p:sp>
        <p:sp>
          <p:nvSpPr>
            <p:cNvPr id="5" name="TextBox 5"/>
            <p:cNvSpPr txBox="1"/>
            <p:nvPr/>
          </p:nvSpPr>
          <p:spPr>
            <a:xfrm>
              <a:off x="0" y="-57150"/>
              <a:ext cx="1070113" cy="2233390"/>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rot="273286">
            <a:off x="17270779" y="-198257"/>
            <a:ext cx="2943503" cy="13302579"/>
            <a:chOff x="0" y="0"/>
            <a:chExt cx="1070113" cy="4836162"/>
          </a:xfrm>
        </p:grpSpPr>
        <p:sp>
          <p:nvSpPr>
            <p:cNvPr id="7" name="Freeform 7"/>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004AAD"/>
            </a:solidFill>
          </p:spPr>
        </p:sp>
        <p:sp>
          <p:nvSpPr>
            <p:cNvPr id="8" name="TextBox 8"/>
            <p:cNvSpPr txBox="1"/>
            <p:nvPr/>
          </p:nvSpPr>
          <p:spPr>
            <a:xfrm>
              <a:off x="0" y="-57150"/>
              <a:ext cx="1070113" cy="489331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3974209" y="1387973"/>
            <a:ext cx="3130969" cy="3233665"/>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17739" t="-48741" r="-1035" b="-55551"/>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2" name="Group 12"/>
          <p:cNvGrpSpPr>
            <a:grpSpLocks noChangeAspect="1"/>
          </p:cNvGrpSpPr>
          <p:nvPr/>
        </p:nvGrpSpPr>
        <p:grpSpPr>
          <a:xfrm>
            <a:off x="7910687" y="1387973"/>
            <a:ext cx="3130969" cy="3233665"/>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14499" b="-14499"/>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5" name="Group 15"/>
          <p:cNvGrpSpPr>
            <a:grpSpLocks noChangeAspect="1"/>
          </p:cNvGrpSpPr>
          <p:nvPr/>
        </p:nvGrpSpPr>
        <p:grpSpPr>
          <a:xfrm>
            <a:off x="11708342" y="1387973"/>
            <a:ext cx="3130969" cy="3233665"/>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t="-6496" b="-6496"/>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18" name="Group 18"/>
          <p:cNvGrpSpPr>
            <a:grpSpLocks noChangeAspect="1"/>
          </p:cNvGrpSpPr>
          <p:nvPr/>
        </p:nvGrpSpPr>
        <p:grpSpPr>
          <a:xfrm>
            <a:off x="5649248" y="5788798"/>
            <a:ext cx="3130969" cy="3233665"/>
            <a:chOff x="0" y="0"/>
            <a:chExt cx="6350000" cy="6558280"/>
          </a:xfrm>
        </p:grpSpPr>
        <p:sp>
          <p:nvSpPr>
            <p:cNvPr id="19" name="Freeform 1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t="-10468" b="-10468"/>
              </a:stretch>
            </a:blipFill>
          </p:spPr>
        </p:sp>
        <p:sp>
          <p:nvSpPr>
            <p:cNvPr id="20" name="Freeform 2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1" name="Group 21"/>
          <p:cNvGrpSpPr>
            <a:grpSpLocks noChangeAspect="1"/>
          </p:cNvGrpSpPr>
          <p:nvPr/>
        </p:nvGrpSpPr>
        <p:grpSpPr>
          <a:xfrm>
            <a:off x="9832631" y="5788798"/>
            <a:ext cx="3130969" cy="3233665"/>
            <a:chOff x="0" y="0"/>
            <a:chExt cx="6350000" cy="6558280"/>
          </a:xfrm>
        </p:grpSpPr>
        <p:sp>
          <p:nvSpPr>
            <p:cNvPr id="22" name="Freeform 2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4849" t="-31579" r="-19849" b="-19859"/>
              </a:stretch>
            </a:blipFill>
          </p:spPr>
        </p:sp>
        <p:sp>
          <p:nvSpPr>
            <p:cNvPr id="23" name="Freeform 2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0B148"/>
            </a:solidFill>
          </p:spPr>
        </p:sp>
      </p:grpSp>
      <p:grpSp>
        <p:nvGrpSpPr>
          <p:cNvPr id="24" name="Group 24"/>
          <p:cNvGrpSpPr/>
          <p:nvPr/>
        </p:nvGrpSpPr>
        <p:grpSpPr>
          <a:xfrm>
            <a:off x="4333582" y="4791438"/>
            <a:ext cx="3337150" cy="783906"/>
            <a:chOff x="0" y="-19049"/>
            <a:chExt cx="4449534" cy="1045207"/>
          </a:xfrm>
        </p:grpSpPr>
        <p:sp>
          <p:nvSpPr>
            <p:cNvPr id="25" name="TextBox 25"/>
            <p:cNvSpPr txBox="1"/>
            <p:nvPr/>
          </p:nvSpPr>
          <p:spPr>
            <a:xfrm>
              <a:off x="0" y="-19049"/>
              <a:ext cx="444953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Layal Amm Ali</a:t>
              </a:r>
            </a:p>
          </p:txBody>
        </p:sp>
        <p:sp>
          <p:nvSpPr>
            <p:cNvPr id="26" name="TextBox 26"/>
            <p:cNvSpPr txBox="1"/>
            <p:nvPr/>
          </p:nvSpPr>
          <p:spPr>
            <a:xfrm>
              <a:off x="255092" y="622629"/>
              <a:ext cx="3939350"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27" name="Group 27"/>
          <p:cNvGrpSpPr/>
          <p:nvPr/>
        </p:nvGrpSpPr>
        <p:grpSpPr>
          <a:xfrm>
            <a:off x="5649248" y="9192263"/>
            <a:ext cx="3240524" cy="783906"/>
            <a:chOff x="0" y="-19049"/>
            <a:chExt cx="4320698" cy="1045207"/>
          </a:xfrm>
        </p:grpSpPr>
        <p:sp>
          <p:nvSpPr>
            <p:cNvPr id="28" name="TextBox 28"/>
            <p:cNvSpPr txBox="1"/>
            <p:nvPr/>
          </p:nvSpPr>
          <p:spPr>
            <a:xfrm>
              <a:off x="0" y="-19049"/>
              <a:ext cx="4320698"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Hussam Tawoukji</a:t>
              </a:r>
            </a:p>
          </p:txBody>
        </p:sp>
        <p:sp>
          <p:nvSpPr>
            <p:cNvPr id="29" name="TextBox 29"/>
            <p:cNvSpPr txBox="1"/>
            <p:nvPr/>
          </p:nvSpPr>
          <p:spPr>
            <a:xfrm>
              <a:off x="397688" y="622629"/>
              <a:ext cx="3525323"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8780217" y="4789882"/>
            <a:ext cx="3370923" cy="783906"/>
            <a:chOff x="0" y="-19050"/>
            <a:chExt cx="4494564" cy="1045208"/>
          </a:xfrm>
        </p:grpSpPr>
        <p:sp>
          <p:nvSpPr>
            <p:cNvPr id="31" name="TextBox 31"/>
            <p:cNvSpPr txBox="1"/>
            <p:nvPr/>
          </p:nvSpPr>
          <p:spPr>
            <a:xfrm>
              <a:off x="570695" y="622629"/>
              <a:ext cx="3353177"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32" name="TextBox 32"/>
            <p:cNvSpPr txBox="1"/>
            <p:nvPr/>
          </p:nvSpPr>
          <p:spPr>
            <a:xfrm>
              <a:off x="0" y="-19050"/>
              <a:ext cx="4494564"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Abir Zafir</a:t>
              </a:r>
            </a:p>
          </p:txBody>
        </p:sp>
      </p:grpSp>
      <p:grpSp>
        <p:nvGrpSpPr>
          <p:cNvPr id="33" name="Group 33"/>
          <p:cNvGrpSpPr/>
          <p:nvPr/>
        </p:nvGrpSpPr>
        <p:grpSpPr>
          <a:xfrm>
            <a:off x="12151140" y="4791438"/>
            <a:ext cx="3860977" cy="783906"/>
            <a:chOff x="0" y="-19050"/>
            <a:chExt cx="5147969" cy="1045208"/>
          </a:xfrm>
        </p:grpSpPr>
        <p:sp>
          <p:nvSpPr>
            <p:cNvPr id="34" name="TextBox 34"/>
            <p:cNvSpPr txBox="1"/>
            <p:nvPr/>
          </p:nvSpPr>
          <p:spPr>
            <a:xfrm>
              <a:off x="258532" y="622629"/>
              <a:ext cx="4630905"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sp>
          <p:nvSpPr>
            <p:cNvPr id="35" name="TextBox 35"/>
            <p:cNvSpPr txBox="1"/>
            <p:nvPr/>
          </p:nvSpPr>
          <p:spPr>
            <a:xfrm>
              <a:off x="0" y="-19050"/>
              <a:ext cx="5147969" cy="513903"/>
            </a:xfrm>
            <a:prstGeom prst="rect">
              <a:avLst/>
            </a:prstGeom>
          </p:spPr>
          <p:txBody>
            <a:bodyPr lIns="0" tIns="0" rIns="0" bIns="0" rtlCol="0" anchor="t">
              <a:spAutoFit/>
            </a:bodyPr>
            <a:lstStyle/>
            <a:p>
              <a:pPr algn="just">
                <a:lnSpc>
                  <a:spcPts val="3191"/>
                </a:lnSpc>
              </a:pPr>
              <a:r>
                <a:rPr lang="en-US" sz="2659">
                  <a:solidFill>
                    <a:srgbClr val="000000"/>
                  </a:solidFill>
                  <a:latin typeface="Arial" panose="020B0604020202020204" pitchFamily="34" charset="0"/>
                  <a:cs typeface="Arial" panose="020B0604020202020204" pitchFamily="34" charset="0"/>
                </a:rPr>
                <a:t>Mustafa Abdo</a:t>
              </a:r>
            </a:p>
          </p:txBody>
        </p:sp>
      </p:grpSp>
      <p:grpSp>
        <p:nvGrpSpPr>
          <p:cNvPr id="36" name="Group 36"/>
          <p:cNvGrpSpPr/>
          <p:nvPr/>
        </p:nvGrpSpPr>
        <p:grpSpPr>
          <a:xfrm>
            <a:off x="10465679" y="9244013"/>
            <a:ext cx="3240524" cy="783906"/>
            <a:chOff x="0" y="-19049"/>
            <a:chExt cx="4320698" cy="1045207"/>
          </a:xfrm>
        </p:grpSpPr>
        <p:sp>
          <p:nvSpPr>
            <p:cNvPr id="37" name="TextBox 37"/>
            <p:cNvSpPr txBox="1"/>
            <p:nvPr/>
          </p:nvSpPr>
          <p:spPr>
            <a:xfrm>
              <a:off x="0" y="-19049"/>
              <a:ext cx="4320698" cy="513903"/>
            </a:xfrm>
            <a:prstGeom prst="rect">
              <a:avLst/>
            </a:prstGeom>
          </p:spPr>
          <p:txBody>
            <a:bodyPr lIns="0" tIns="0" rIns="0" bIns="0" rtlCol="0" anchor="t">
              <a:spAutoFit/>
            </a:bodyPr>
            <a:lstStyle/>
            <a:p>
              <a:pPr algn="just">
                <a:lnSpc>
                  <a:spcPts val="3191"/>
                </a:lnSpc>
              </a:pPr>
              <a:r>
                <a:rPr lang="en-US" sz="2659" spc="-53">
                  <a:solidFill>
                    <a:srgbClr val="000000"/>
                  </a:solidFill>
                  <a:latin typeface="Arial" panose="020B0604020202020204" pitchFamily="34" charset="0"/>
                  <a:cs typeface="Arial" panose="020B0604020202020204" pitchFamily="34" charset="0"/>
                </a:rPr>
                <a:t>Sara Masri</a:t>
              </a:r>
            </a:p>
          </p:txBody>
        </p:sp>
        <p:sp>
          <p:nvSpPr>
            <p:cNvPr id="38" name="TextBox 38"/>
            <p:cNvSpPr txBox="1"/>
            <p:nvPr/>
          </p:nvSpPr>
          <p:spPr>
            <a:xfrm>
              <a:off x="397688" y="622629"/>
              <a:ext cx="3525323" cy="403529"/>
            </a:xfrm>
            <a:prstGeom prst="rect">
              <a:avLst/>
            </a:prstGeom>
          </p:spPr>
          <p:txBody>
            <a:bodyPr lIns="0" tIns="0" rIns="0" bIns="0" rtlCol="0" anchor="t">
              <a:spAutoFit/>
            </a:bodyPr>
            <a:lstStyle/>
            <a:p>
              <a:pPr algn="just">
                <a:lnSpc>
                  <a:spcPts val="2552"/>
                </a:lnSpc>
              </a:pPr>
              <a:endParaRPr>
                <a:latin typeface="Arial" panose="020B0604020202020204" pitchFamily="34" charset="0"/>
                <a:cs typeface="Arial" panose="020B0604020202020204" pitchFamily="34"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445</Words>
  <Application>Microsoft Office PowerPoint</Application>
  <PresentationFormat>Custom</PresentationFormat>
  <Paragraphs>71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Poppins Bold</vt:lpstr>
      <vt:lpstr>Poppins</vt:lpstr>
      <vt:lpstr>Calibri</vt:lpstr>
      <vt:lpstr>Arial</vt:lpstr>
      <vt:lpstr>Canva Sans</vt:lpstr>
      <vt:lpstr>Open Sans Extra Bold</vt:lpstr>
      <vt:lpstr>Poppins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 Green Minimalist Business Proposal Presentation</dc:title>
  <dc:creator>Layal Amm Ali</dc:creator>
  <cp:lastModifiedBy>Layal Amm Ali</cp:lastModifiedBy>
  <cp:revision>6</cp:revision>
  <dcterms:created xsi:type="dcterms:W3CDTF">2006-08-16T00:00:00Z</dcterms:created>
  <dcterms:modified xsi:type="dcterms:W3CDTF">2024-07-15T09:55:23Z</dcterms:modified>
  <dc:identifier>DAGF8vdnk_s</dc:identifier>
</cp:coreProperties>
</file>