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1.xml" ContentType="application/vnd.openxmlformats-officedocument.drawingml.diagramColors+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charts/chart1.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Lst>
  <p:notesMasterIdLst>
    <p:notesMasterId r:id="rId13"/>
  </p:notesMasterIdLst>
  <p:handoutMasterIdLst>
    <p:handoutMasterId r:id="rId14"/>
  </p:handoutMasterIdLst>
  <p:sldIdLst>
    <p:sldId id="278" r:id="rId2"/>
    <p:sldId id="284" r:id="rId3"/>
    <p:sldId id="257" r:id="rId4"/>
    <p:sldId id="260" r:id="rId5"/>
    <p:sldId id="285" r:id="rId6"/>
    <p:sldId id="265" r:id="rId7"/>
    <p:sldId id="271" r:id="rId8"/>
    <p:sldId id="276" r:id="rId9"/>
    <p:sldId id="291" r:id="rId10"/>
    <p:sldId id="290" r:id="rId11"/>
    <p:sldId id="282" r:id="rId1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Style moyen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163" autoAdjust="0"/>
  </p:normalViewPr>
  <p:slideViewPr>
    <p:cSldViewPr>
      <p:cViewPr>
        <p:scale>
          <a:sx n="50" d="100"/>
          <a:sy n="50" d="100"/>
        </p:scale>
        <p:origin x="-1190" y="-5"/>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cer\Desktop\pour%20E2C%20LALLA%20ASMAA\ecole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fr-FR"/>
  <c:chart>
    <c:title>
      <c:tx>
        <c:rich>
          <a:bodyPr/>
          <a:lstStyle/>
          <a:p>
            <a:pPr>
              <a:defRPr/>
            </a:pPr>
            <a:r>
              <a:rPr lang="fr-FR">
                <a:latin typeface="Sakkal Majalla" pitchFamily="2" charset="-78"/>
                <a:cs typeface="Sakkal Majalla" pitchFamily="2" charset="-78"/>
              </a:rPr>
              <a:t>Historique de prise en charge 2019/2023</a:t>
            </a:r>
          </a:p>
        </c:rich>
      </c:tx>
      <c:layout/>
    </c:title>
    <c:plotArea>
      <c:layout/>
      <c:barChart>
        <c:barDir val="col"/>
        <c:grouping val="clustered"/>
        <c:ser>
          <c:idx val="0"/>
          <c:order val="0"/>
          <c:tx>
            <c:strRef>
              <c:f>Feuil2!$D$4</c:f>
              <c:strCache>
                <c:ptCount val="1"/>
                <c:pt idx="0">
                  <c:v>Effectif</c:v>
                </c:pt>
              </c:strCache>
            </c:strRef>
          </c:tx>
          <c:dLbls>
            <c:showVal val="1"/>
          </c:dLbls>
          <c:cat>
            <c:strRef>
              <c:f>Feuil2!$C$5:$C$8</c:f>
              <c:strCache>
                <c:ptCount val="4"/>
                <c:pt idx="0">
                  <c:v>2019/2020</c:v>
                </c:pt>
                <c:pt idx="1">
                  <c:v>2020/2021</c:v>
                </c:pt>
                <c:pt idx="2">
                  <c:v>2021/2022</c:v>
                </c:pt>
                <c:pt idx="3">
                  <c:v>2022/2023</c:v>
                </c:pt>
              </c:strCache>
            </c:strRef>
          </c:cat>
          <c:val>
            <c:numRef>
              <c:f>Feuil2!$D$5:$D$8</c:f>
              <c:numCache>
                <c:formatCode>General</c:formatCode>
                <c:ptCount val="4"/>
                <c:pt idx="0">
                  <c:v>74</c:v>
                </c:pt>
                <c:pt idx="1">
                  <c:v>91</c:v>
                </c:pt>
                <c:pt idx="2">
                  <c:v>119</c:v>
                </c:pt>
                <c:pt idx="3">
                  <c:v>120</c:v>
                </c:pt>
              </c:numCache>
            </c:numRef>
          </c:val>
        </c:ser>
        <c:ser>
          <c:idx val="1"/>
          <c:order val="1"/>
          <c:tx>
            <c:strRef>
              <c:f>Feuil2!$E$4</c:f>
              <c:strCache>
                <c:ptCount val="1"/>
                <c:pt idx="0">
                  <c:v>Filles</c:v>
                </c:pt>
              </c:strCache>
            </c:strRef>
          </c:tx>
          <c:dLbls>
            <c:showVal val="1"/>
          </c:dLbls>
          <c:cat>
            <c:strRef>
              <c:f>Feuil2!$C$5:$C$8</c:f>
              <c:strCache>
                <c:ptCount val="4"/>
                <c:pt idx="0">
                  <c:v>2019/2020</c:v>
                </c:pt>
                <c:pt idx="1">
                  <c:v>2020/2021</c:v>
                </c:pt>
                <c:pt idx="2">
                  <c:v>2021/2022</c:v>
                </c:pt>
                <c:pt idx="3">
                  <c:v>2022/2023</c:v>
                </c:pt>
              </c:strCache>
            </c:strRef>
          </c:cat>
          <c:val>
            <c:numRef>
              <c:f>Feuil2!$E$5:$E$8</c:f>
              <c:numCache>
                <c:formatCode>General</c:formatCode>
                <c:ptCount val="4"/>
                <c:pt idx="0">
                  <c:v>27</c:v>
                </c:pt>
                <c:pt idx="1">
                  <c:v>32</c:v>
                </c:pt>
                <c:pt idx="2">
                  <c:v>43</c:v>
                </c:pt>
                <c:pt idx="3">
                  <c:v>26</c:v>
                </c:pt>
              </c:numCache>
            </c:numRef>
          </c:val>
        </c:ser>
        <c:ser>
          <c:idx val="2"/>
          <c:order val="2"/>
          <c:tx>
            <c:strRef>
              <c:f>Feuil2!$F$4</c:f>
              <c:strCache>
                <c:ptCount val="1"/>
                <c:pt idx="0">
                  <c:v>Migrants</c:v>
                </c:pt>
              </c:strCache>
            </c:strRef>
          </c:tx>
          <c:dLbls>
            <c:dLblPos val="inEnd"/>
            <c:showVal val="1"/>
          </c:dLbls>
          <c:cat>
            <c:strRef>
              <c:f>Feuil2!$C$5:$C$8</c:f>
              <c:strCache>
                <c:ptCount val="4"/>
                <c:pt idx="0">
                  <c:v>2019/2020</c:v>
                </c:pt>
                <c:pt idx="1">
                  <c:v>2020/2021</c:v>
                </c:pt>
                <c:pt idx="2">
                  <c:v>2021/2022</c:v>
                </c:pt>
                <c:pt idx="3">
                  <c:v>2022/2023</c:v>
                </c:pt>
              </c:strCache>
            </c:strRef>
          </c:cat>
          <c:val>
            <c:numRef>
              <c:f>Feuil2!$F$5:$F$8</c:f>
              <c:numCache>
                <c:formatCode>General</c:formatCode>
                <c:ptCount val="4"/>
                <c:pt idx="1">
                  <c:v>8</c:v>
                </c:pt>
                <c:pt idx="2">
                  <c:v>12</c:v>
                </c:pt>
                <c:pt idx="3">
                  <c:v>11</c:v>
                </c:pt>
              </c:numCache>
            </c:numRef>
          </c:val>
        </c:ser>
        <c:gapWidth val="75"/>
        <c:overlap val="40"/>
        <c:axId val="104760448"/>
        <c:axId val="104761984"/>
      </c:barChart>
      <c:catAx>
        <c:axId val="104760448"/>
        <c:scaling>
          <c:orientation val="minMax"/>
        </c:scaling>
        <c:axPos val="b"/>
        <c:majorTickMark val="none"/>
        <c:tickLblPos val="nextTo"/>
        <c:crossAx val="104761984"/>
        <c:crosses val="autoZero"/>
        <c:auto val="1"/>
        <c:lblAlgn val="ctr"/>
        <c:lblOffset val="100"/>
      </c:catAx>
      <c:valAx>
        <c:axId val="104761984"/>
        <c:scaling>
          <c:orientation val="minMax"/>
        </c:scaling>
        <c:axPos val="l"/>
        <c:numFmt formatCode="General" sourceLinked="1"/>
        <c:majorTickMark val="none"/>
        <c:tickLblPos val="nextTo"/>
        <c:crossAx val="104760448"/>
        <c:crosses val="autoZero"/>
        <c:crossBetween val="between"/>
      </c:valAx>
      <c:spPr>
        <a:noFill/>
        <a:ln w="25400">
          <a:noFill/>
        </a:ln>
      </c:spPr>
    </c:plotArea>
    <c:legend>
      <c:legendPos val="r"/>
      <c:layout/>
    </c:legend>
    <c:plotVisOnly val="1"/>
  </c:chart>
  <c:externalData r:id="rId1"/>
</c:chartSpace>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3A2E42-2815-43BA-AB5C-C4B29D96634C}" type="doc">
      <dgm:prSet loTypeId="urn:microsoft.com/office/officeart/2005/8/layout/cycle3" loCatId="cycle" qsTypeId="urn:microsoft.com/office/officeart/2005/8/quickstyle/simple2" qsCatId="simple" csTypeId="urn:microsoft.com/office/officeart/2005/8/colors/accent2_1" csCatId="accent2" phldr="1"/>
      <dgm:spPr/>
      <dgm:t>
        <a:bodyPr/>
        <a:lstStyle/>
        <a:p>
          <a:endParaRPr lang="fr-FR"/>
        </a:p>
      </dgm:t>
    </dgm:pt>
    <dgm:pt modelId="{6C42F0BA-3B12-4075-8455-3805B58E39E1}">
      <dgm:prSet phldrT="[Texte]" custT="1"/>
      <dgm:spPr/>
      <dgm:t>
        <a:bodyPr/>
        <a:lstStyle/>
        <a:p>
          <a:r>
            <a:rPr lang="fr-FR" sz="1400" b="1" dirty="0" smtClean="0"/>
            <a:t>1.Accueil /Orientation</a:t>
          </a:r>
        </a:p>
        <a:p>
          <a:r>
            <a:rPr lang="fr-FR" sz="1400" b="1" dirty="0" smtClean="0"/>
            <a:t>Projet personnel du jeune</a:t>
          </a:r>
          <a:endParaRPr lang="fr-FR" sz="1400" b="1" dirty="0"/>
        </a:p>
      </dgm:t>
    </dgm:pt>
    <dgm:pt modelId="{C1CA7AA2-E4BA-437D-BB25-ADC277D86068}" type="parTrans" cxnId="{ADCE3028-D0B4-49B2-8684-8D79753DA505}">
      <dgm:prSet/>
      <dgm:spPr/>
      <dgm:t>
        <a:bodyPr/>
        <a:lstStyle/>
        <a:p>
          <a:endParaRPr lang="fr-FR"/>
        </a:p>
      </dgm:t>
    </dgm:pt>
    <dgm:pt modelId="{44FE19E6-CB95-4CA4-9FC5-864F421FD4C9}" type="sibTrans" cxnId="{ADCE3028-D0B4-49B2-8684-8D79753DA505}">
      <dgm:prSet/>
      <dgm:spPr/>
      <dgm:t>
        <a:bodyPr/>
        <a:lstStyle/>
        <a:p>
          <a:endParaRPr lang="fr-FR"/>
        </a:p>
      </dgm:t>
    </dgm:pt>
    <dgm:pt modelId="{DC7DE14E-7F54-448B-9F0A-806E5F7A3D7D}">
      <dgm:prSet phldrT="[Texte]" custT="1"/>
      <dgm:spPr/>
      <dgm:t>
        <a:bodyPr/>
        <a:lstStyle/>
        <a:p>
          <a:r>
            <a:rPr lang="fr-FR" sz="1600" b="1" dirty="0" smtClean="0"/>
            <a:t>2.Assistance sociale et écoute des jeunes et de leurs familles</a:t>
          </a:r>
          <a:endParaRPr lang="fr-FR" sz="1600" b="1" dirty="0"/>
        </a:p>
      </dgm:t>
    </dgm:pt>
    <dgm:pt modelId="{E8D0107F-28DF-4E8B-95DF-DCF461043430}" type="parTrans" cxnId="{BC98A0BA-F94C-4F00-9788-550D841F9E82}">
      <dgm:prSet/>
      <dgm:spPr/>
      <dgm:t>
        <a:bodyPr/>
        <a:lstStyle/>
        <a:p>
          <a:endParaRPr lang="fr-FR"/>
        </a:p>
      </dgm:t>
    </dgm:pt>
    <dgm:pt modelId="{8D355811-6833-4F18-8461-232064C9B5F4}" type="sibTrans" cxnId="{BC98A0BA-F94C-4F00-9788-550D841F9E82}">
      <dgm:prSet/>
      <dgm:spPr/>
      <dgm:t>
        <a:bodyPr/>
        <a:lstStyle/>
        <a:p>
          <a:endParaRPr lang="fr-FR"/>
        </a:p>
      </dgm:t>
    </dgm:pt>
    <dgm:pt modelId="{AC3F4633-4678-4DA9-8E94-2705782181B4}">
      <dgm:prSet phldrT="[Texte]" custT="1"/>
      <dgm:spPr/>
      <dgm:t>
        <a:bodyPr/>
        <a:lstStyle/>
        <a:p>
          <a:pPr marL="0" indent="0"/>
          <a:r>
            <a:rPr lang="fr-FR" sz="1600" b="1" dirty="0" smtClean="0"/>
            <a:t>3. Mise à niveau éducative</a:t>
          </a:r>
        </a:p>
        <a:p>
          <a:r>
            <a:rPr lang="fr-FR" sz="1600" b="1" dirty="0" smtClean="0"/>
            <a:t>Animation socioculturelle</a:t>
          </a:r>
          <a:endParaRPr lang="fr-FR" sz="1600" b="1" dirty="0"/>
        </a:p>
      </dgm:t>
    </dgm:pt>
    <dgm:pt modelId="{87B0A1E3-648F-4CE5-9C4B-2E8727655CBF}" type="parTrans" cxnId="{D30B2C2B-60A6-443D-BDCA-1E3A3246B6F0}">
      <dgm:prSet/>
      <dgm:spPr/>
      <dgm:t>
        <a:bodyPr/>
        <a:lstStyle/>
        <a:p>
          <a:endParaRPr lang="fr-FR"/>
        </a:p>
      </dgm:t>
    </dgm:pt>
    <dgm:pt modelId="{046C0F6B-E953-48B5-ACDC-66CDCE009056}" type="sibTrans" cxnId="{D30B2C2B-60A6-443D-BDCA-1E3A3246B6F0}">
      <dgm:prSet/>
      <dgm:spPr/>
      <dgm:t>
        <a:bodyPr/>
        <a:lstStyle/>
        <a:p>
          <a:endParaRPr lang="fr-FR"/>
        </a:p>
      </dgm:t>
    </dgm:pt>
    <dgm:pt modelId="{C9E038F7-8DE0-44F8-AAA5-A50A79409AC1}">
      <dgm:prSet phldrT="[Texte]" custT="1"/>
      <dgm:spPr/>
      <dgm:t>
        <a:bodyPr/>
        <a:lstStyle/>
        <a:p>
          <a:r>
            <a:rPr lang="fr-FR" sz="1600" b="1" dirty="0" smtClean="0"/>
            <a:t>4.Formation professionnelle</a:t>
          </a:r>
        </a:p>
        <a:p>
          <a:r>
            <a:rPr lang="fr-FR" sz="1600" b="1" dirty="0" smtClean="0"/>
            <a:t>Préparation à la réinsertion scolaire</a:t>
          </a:r>
          <a:endParaRPr lang="fr-FR" sz="1600" b="1" dirty="0"/>
        </a:p>
      </dgm:t>
    </dgm:pt>
    <dgm:pt modelId="{F067CB4C-4A81-4D3E-92A1-4BB3632B33AB}" type="parTrans" cxnId="{0D2A3F3D-0777-423F-9ED6-710526697DDD}">
      <dgm:prSet/>
      <dgm:spPr/>
      <dgm:t>
        <a:bodyPr/>
        <a:lstStyle/>
        <a:p>
          <a:endParaRPr lang="fr-FR"/>
        </a:p>
      </dgm:t>
    </dgm:pt>
    <dgm:pt modelId="{8E4F37A5-388E-4F4B-8155-D79DBF438CA7}" type="sibTrans" cxnId="{0D2A3F3D-0777-423F-9ED6-710526697DDD}">
      <dgm:prSet/>
      <dgm:spPr/>
      <dgm:t>
        <a:bodyPr/>
        <a:lstStyle/>
        <a:p>
          <a:endParaRPr lang="fr-FR"/>
        </a:p>
      </dgm:t>
    </dgm:pt>
    <dgm:pt modelId="{9D1CFDD3-1208-4180-9BF5-4CD618677E73}">
      <dgm:prSet phldrT="[Texte]" custT="1"/>
      <dgm:spPr/>
      <dgm:t>
        <a:bodyPr anchor="t"/>
        <a:lstStyle/>
        <a:p>
          <a:pPr>
            <a:lnSpc>
              <a:spcPct val="100000"/>
            </a:lnSpc>
          </a:pPr>
          <a:r>
            <a:rPr lang="fr-FR" sz="1600" b="1" dirty="0" smtClean="0"/>
            <a:t>5.Accompagnement à l’insertion dans la vie active/</a:t>
          </a:r>
        </a:p>
        <a:p>
          <a:pPr>
            <a:lnSpc>
              <a:spcPct val="100000"/>
            </a:lnSpc>
          </a:pPr>
          <a:r>
            <a:rPr lang="fr-FR" sz="1600" b="1" dirty="0" smtClean="0"/>
            <a:t>Réinsertion scolaire</a:t>
          </a:r>
          <a:endParaRPr lang="fr-FR" sz="1600" b="1" dirty="0"/>
        </a:p>
      </dgm:t>
    </dgm:pt>
    <dgm:pt modelId="{556A1B5E-D95D-4996-8BFD-8FC5E835745F}" type="parTrans" cxnId="{CBC7599E-9D31-43BE-BA03-E05178CAB346}">
      <dgm:prSet/>
      <dgm:spPr/>
      <dgm:t>
        <a:bodyPr/>
        <a:lstStyle/>
        <a:p>
          <a:endParaRPr lang="fr-FR"/>
        </a:p>
      </dgm:t>
    </dgm:pt>
    <dgm:pt modelId="{9082E5B6-FE3E-471E-9204-C569CAB3ED79}" type="sibTrans" cxnId="{CBC7599E-9D31-43BE-BA03-E05178CAB346}">
      <dgm:prSet/>
      <dgm:spPr/>
      <dgm:t>
        <a:bodyPr/>
        <a:lstStyle/>
        <a:p>
          <a:endParaRPr lang="fr-FR"/>
        </a:p>
      </dgm:t>
    </dgm:pt>
    <dgm:pt modelId="{66553A57-A5EB-422B-9102-FEBBA3604F13}" type="pres">
      <dgm:prSet presAssocID="{273A2E42-2815-43BA-AB5C-C4B29D96634C}" presName="Name0" presStyleCnt="0">
        <dgm:presLayoutVars>
          <dgm:dir/>
          <dgm:resizeHandles val="exact"/>
        </dgm:presLayoutVars>
      </dgm:prSet>
      <dgm:spPr/>
      <dgm:t>
        <a:bodyPr/>
        <a:lstStyle/>
        <a:p>
          <a:endParaRPr lang="fr-FR"/>
        </a:p>
      </dgm:t>
    </dgm:pt>
    <dgm:pt modelId="{D1D754F6-5D47-4973-829E-06F76DF04828}" type="pres">
      <dgm:prSet presAssocID="{273A2E42-2815-43BA-AB5C-C4B29D96634C}" presName="cycle" presStyleCnt="0"/>
      <dgm:spPr/>
    </dgm:pt>
    <dgm:pt modelId="{5A981229-C43D-4CE7-915B-9E8890B05572}" type="pres">
      <dgm:prSet presAssocID="{6C42F0BA-3B12-4075-8455-3805B58E39E1}" presName="nodeFirstNode" presStyleLbl="node1" presStyleIdx="0" presStyleCnt="5">
        <dgm:presLayoutVars>
          <dgm:bulletEnabled val="1"/>
        </dgm:presLayoutVars>
      </dgm:prSet>
      <dgm:spPr/>
      <dgm:t>
        <a:bodyPr/>
        <a:lstStyle/>
        <a:p>
          <a:endParaRPr lang="fr-FR"/>
        </a:p>
      </dgm:t>
    </dgm:pt>
    <dgm:pt modelId="{788D609D-947F-48F9-B704-A80210062374}" type="pres">
      <dgm:prSet presAssocID="{44FE19E6-CB95-4CA4-9FC5-864F421FD4C9}" presName="sibTransFirstNode" presStyleLbl="bgShp" presStyleIdx="0" presStyleCnt="1"/>
      <dgm:spPr/>
      <dgm:t>
        <a:bodyPr/>
        <a:lstStyle/>
        <a:p>
          <a:endParaRPr lang="fr-FR"/>
        </a:p>
      </dgm:t>
    </dgm:pt>
    <dgm:pt modelId="{06706F76-9292-43AA-A464-E5F55E8F4922}" type="pres">
      <dgm:prSet presAssocID="{DC7DE14E-7F54-448B-9F0A-806E5F7A3D7D}" presName="nodeFollowingNodes" presStyleLbl="node1" presStyleIdx="1" presStyleCnt="5" custRadScaleRad="115935" custRadScaleInc="17877">
        <dgm:presLayoutVars>
          <dgm:bulletEnabled val="1"/>
        </dgm:presLayoutVars>
      </dgm:prSet>
      <dgm:spPr/>
      <dgm:t>
        <a:bodyPr/>
        <a:lstStyle/>
        <a:p>
          <a:endParaRPr lang="fr-FR"/>
        </a:p>
      </dgm:t>
    </dgm:pt>
    <dgm:pt modelId="{49544F7C-A3DA-4441-B0CA-B7C87D757807}" type="pres">
      <dgm:prSet presAssocID="{AC3F4633-4678-4DA9-8E94-2705782181B4}" presName="nodeFollowingNodes" presStyleLbl="node1" presStyleIdx="2" presStyleCnt="5" custScaleX="120709" custRadScaleRad="126092" custRadScaleInc="-23481">
        <dgm:presLayoutVars>
          <dgm:bulletEnabled val="1"/>
        </dgm:presLayoutVars>
      </dgm:prSet>
      <dgm:spPr/>
      <dgm:t>
        <a:bodyPr/>
        <a:lstStyle/>
        <a:p>
          <a:endParaRPr lang="fr-FR"/>
        </a:p>
      </dgm:t>
    </dgm:pt>
    <dgm:pt modelId="{341FC353-9176-4BDB-B5DE-085168C390DB}" type="pres">
      <dgm:prSet presAssocID="{C9E038F7-8DE0-44F8-AAA5-A50A79409AC1}" presName="nodeFollowingNodes" presStyleLbl="node1" presStyleIdx="3" presStyleCnt="5" custScaleX="140321" custRadScaleRad="123952" custRadScaleInc="22093">
        <dgm:presLayoutVars>
          <dgm:bulletEnabled val="1"/>
        </dgm:presLayoutVars>
      </dgm:prSet>
      <dgm:spPr/>
      <dgm:t>
        <a:bodyPr/>
        <a:lstStyle/>
        <a:p>
          <a:endParaRPr lang="fr-FR"/>
        </a:p>
      </dgm:t>
    </dgm:pt>
    <dgm:pt modelId="{F0D77B59-A59D-4533-8B5F-B92BA55B0562}" type="pres">
      <dgm:prSet presAssocID="{9D1CFDD3-1208-4180-9BF5-4CD618677E73}" presName="nodeFollowingNodes" presStyleLbl="node1" presStyleIdx="4" presStyleCnt="5" custScaleX="114535" custRadScaleRad="112448" custRadScaleInc="-17500">
        <dgm:presLayoutVars>
          <dgm:bulletEnabled val="1"/>
        </dgm:presLayoutVars>
      </dgm:prSet>
      <dgm:spPr/>
      <dgm:t>
        <a:bodyPr/>
        <a:lstStyle/>
        <a:p>
          <a:endParaRPr lang="fr-FR"/>
        </a:p>
      </dgm:t>
    </dgm:pt>
  </dgm:ptLst>
  <dgm:cxnLst>
    <dgm:cxn modelId="{BC98A0BA-F94C-4F00-9788-550D841F9E82}" srcId="{273A2E42-2815-43BA-AB5C-C4B29D96634C}" destId="{DC7DE14E-7F54-448B-9F0A-806E5F7A3D7D}" srcOrd="1" destOrd="0" parTransId="{E8D0107F-28DF-4E8B-95DF-DCF461043430}" sibTransId="{8D355811-6833-4F18-8461-232064C9B5F4}"/>
    <dgm:cxn modelId="{819BD803-489F-4A9F-B6A9-24BAB5D993C7}" type="presOf" srcId="{DC7DE14E-7F54-448B-9F0A-806E5F7A3D7D}" destId="{06706F76-9292-43AA-A464-E5F55E8F4922}" srcOrd="0" destOrd="0" presId="urn:microsoft.com/office/officeart/2005/8/layout/cycle3"/>
    <dgm:cxn modelId="{8EC2BD8D-00BB-4D83-B042-9CCD8BFB20F6}" type="presOf" srcId="{6C42F0BA-3B12-4075-8455-3805B58E39E1}" destId="{5A981229-C43D-4CE7-915B-9E8890B05572}" srcOrd="0" destOrd="0" presId="urn:microsoft.com/office/officeart/2005/8/layout/cycle3"/>
    <dgm:cxn modelId="{EC532C4A-0D77-4C1C-9A65-F8C588444F9D}" type="presOf" srcId="{AC3F4633-4678-4DA9-8E94-2705782181B4}" destId="{49544F7C-A3DA-4441-B0CA-B7C87D757807}" srcOrd="0" destOrd="0" presId="urn:microsoft.com/office/officeart/2005/8/layout/cycle3"/>
    <dgm:cxn modelId="{0D2A3F3D-0777-423F-9ED6-710526697DDD}" srcId="{273A2E42-2815-43BA-AB5C-C4B29D96634C}" destId="{C9E038F7-8DE0-44F8-AAA5-A50A79409AC1}" srcOrd="3" destOrd="0" parTransId="{F067CB4C-4A81-4D3E-92A1-4BB3632B33AB}" sibTransId="{8E4F37A5-388E-4F4B-8155-D79DBF438CA7}"/>
    <dgm:cxn modelId="{43CAD4D4-455F-4BC3-B718-EE5BA9B04441}" type="presOf" srcId="{44FE19E6-CB95-4CA4-9FC5-864F421FD4C9}" destId="{788D609D-947F-48F9-B704-A80210062374}" srcOrd="0" destOrd="0" presId="urn:microsoft.com/office/officeart/2005/8/layout/cycle3"/>
    <dgm:cxn modelId="{D30B2C2B-60A6-443D-BDCA-1E3A3246B6F0}" srcId="{273A2E42-2815-43BA-AB5C-C4B29D96634C}" destId="{AC3F4633-4678-4DA9-8E94-2705782181B4}" srcOrd="2" destOrd="0" parTransId="{87B0A1E3-648F-4CE5-9C4B-2E8727655CBF}" sibTransId="{046C0F6B-E953-48B5-ACDC-66CDCE009056}"/>
    <dgm:cxn modelId="{CBC7599E-9D31-43BE-BA03-E05178CAB346}" srcId="{273A2E42-2815-43BA-AB5C-C4B29D96634C}" destId="{9D1CFDD3-1208-4180-9BF5-4CD618677E73}" srcOrd="4" destOrd="0" parTransId="{556A1B5E-D95D-4996-8BFD-8FC5E835745F}" sibTransId="{9082E5B6-FE3E-471E-9204-C569CAB3ED79}"/>
    <dgm:cxn modelId="{ADCE3028-D0B4-49B2-8684-8D79753DA505}" srcId="{273A2E42-2815-43BA-AB5C-C4B29D96634C}" destId="{6C42F0BA-3B12-4075-8455-3805B58E39E1}" srcOrd="0" destOrd="0" parTransId="{C1CA7AA2-E4BA-437D-BB25-ADC277D86068}" sibTransId="{44FE19E6-CB95-4CA4-9FC5-864F421FD4C9}"/>
    <dgm:cxn modelId="{7AB27E67-6941-4040-8AE5-60A703C3BDE2}" type="presOf" srcId="{C9E038F7-8DE0-44F8-AAA5-A50A79409AC1}" destId="{341FC353-9176-4BDB-B5DE-085168C390DB}" srcOrd="0" destOrd="0" presId="urn:microsoft.com/office/officeart/2005/8/layout/cycle3"/>
    <dgm:cxn modelId="{C6574E8F-92F7-4DAC-B996-9D853B363870}" type="presOf" srcId="{9D1CFDD3-1208-4180-9BF5-4CD618677E73}" destId="{F0D77B59-A59D-4533-8B5F-B92BA55B0562}" srcOrd="0" destOrd="0" presId="urn:microsoft.com/office/officeart/2005/8/layout/cycle3"/>
    <dgm:cxn modelId="{FB3C975F-23B2-4D8C-A0D4-23F05FA8EA3F}" type="presOf" srcId="{273A2E42-2815-43BA-AB5C-C4B29D96634C}" destId="{66553A57-A5EB-422B-9102-FEBBA3604F13}" srcOrd="0" destOrd="0" presId="urn:microsoft.com/office/officeart/2005/8/layout/cycle3"/>
    <dgm:cxn modelId="{E54AE9F8-8E5B-442B-8439-65077B0DE211}" type="presParOf" srcId="{66553A57-A5EB-422B-9102-FEBBA3604F13}" destId="{D1D754F6-5D47-4973-829E-06F76DF04828}" srcOrd="0" destOrd="0" presId="urn:microsoft.com/office/officeart/2005/8/layout/cycle3"/>
    <dgm:cxn modelId="{CD399987-C303-4438-924A-50BC7CB7DA4C}" type="presParOf" srcId="{D1D754F6-5D47-4973-829E-06F76DF04828}" destId="{5A981229-C43D-4CE7-915B-9E8890B05572}" srcOrd="0" destOrd="0" presId="urn:microsoft.com/office/officeart/2005/8/layout/cycle3"/>
    <dgm:cxn modelId="{B7FC7C54-F0E3-41E0-9F65-E5C43414CCF0}" type="presParOf" srcId="{D1D754F6-5D47-4973-829E-06F76DF04828}" destId="{788D609D-947F-48F9-B704-A80210062374}" srcOrd="1" destOrd="0" presId="urn:microsoft.com/office/officeart/2005/8/layout/cycle3"/>
    <dgm:cxn modelId="{D323F6AC-4DDA-455C-A1AA-5BA652A90541}" type="presParOf" srcId="{D1D754F6-5D47-4973-829E-06F76DF04828}" destId="{06706F76-9292-43AA-A464-E5F55E8F4922}" srcOrd="2" destOrd="0" presId="urn:microsoft.com/office/officeart/2005/8/layout/cycle3"/>
    <dgm:cxn modelId="{7AA057BF-654E-4EFF-BF89-2C0D8EAF93A3}" type="presParOf" srcId="{D1D754F6-5D47-4973-829E-06F76DF04828}" destId="{49544F7C-A3DA-4441-B0CA-B7C87D757807}" srcOrd="3" destOrd="0" presId="urn:microsoft.com/office/officeart/2005/8/layout/cycle3"/>
    <dgm:cxn modelId="{9CB5B995-B42F-4E05-9AF1-6EF99309A011}" type="presParOf" srcId="{D1D754F6-5D47-4973-829E-06F76DF04828}" destId="{341FC353-9176-4BDB-B5DE-085168C390DB}" srcOrd="4" destOrd="0" presId="urn:microsoft.com/office/officeart/2005/8/layout/cycle3"/>
    <dgm:cxn modelId="{FDB686CE-EB9B-49F3-9870-846777A5C78C}" type="presParOf" srcId="{D1D754F6-5D47-4973-829E-06F76DF04828}" destId="{F0D77B59-A59D-4533-8B5F-B92BA55B0562}" srcOrd="5" destOrd="0" presId="urn:microsoft.com/office/officeart/2005/8/layout/cycle3"/>
  </dgm:cxnLst>
  <dgm:bg>
    <a:solidFill>
      <a:srgbClr val="FFC000"/>
    </a:solidFill>
  </dgm:bg>
  <dgm:whole/>
</dgm:dataModel>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37326C0-2439-4BE5-84C2-33602AE05221}" type="datetimeFigureOut">
              <a:rPr lang="fr-FR" smtClean="0"/>
              <a:pPr/>
              <a:t>16/03/2023</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41B86AF-D630-4A0F-B0FE-E6511F3EC564}" type="slidenum">
              <a:rPr lang="fr-FR" smtClean="0"/>
              <a:pPr/>
              <a:t>‹N°›</a:t>
            </a:fld>
            <a:endParaRPr lang="fr-FR"/>
          </a:p>
        </p:txBody>
      </p:sp>
    </p:spTree>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07475B-F39B-4018-90F3-2FCF77412437}" type="datetimeFigureOut">
              <a:rPr lang="fr-FR" smtClean="0"/>
              <a:pPr/>
              <a:t>16/03/2023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6C9591-C701-4371-9C04-764C34D1CF05}" type="slidenum">
              <a:rPr lang="fr-FR" smtClean="0"/>
              <a:pPr/>
              <a:t>‹N°›</a:t>
            </a:fld>
            <a:endParaRPr lang="fr-FR"/>
          </a:p>
        </p:txBody>
      </p:sp>
    </p:spTree>
    <p:extLst>
      <p:ext uri="{BB962C8B-B14F-4D97-AF65-F5344CB8AC3E}">
        <p14:creationId xmlns:p14="http://schemas.microsoft.com/office/powerpoint/2010/main" xmlns="" val="867404914"/>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5" name="Espace réservé du pied de page 4"/>
          <p:cNvSpPr>
            <a:spLocks noGrp="1"/>
          </p:cNvSpPr>
          <p:nvPr>
            <p:ph type="ftr" sz="quarter" idx="10"/>
          </p:nvPr>
        </p:nvSpPr>
        <p:spPr/>
        <p:txBody>
          <a:bodyPr/>
          <a:lstStyle/>
          <a:p>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None/>
            </a:pPr>
            <a:r>
              <a:rPr lang="fr-FR" sz="1800" dirty="0"/>
              <a:t>Nombre de personnes prises en charge </a:t>
            </a:r>
          </a:p>
          <a:p>
            <a:pPr marL="457200" lvl="1" indent="0">
              <a:buNone/>
            </a:pPr>
            <a:r>
              <a:rPr lang="fr-FR" sz="1800" dirty="0"/>
              <a:t>+ type de personnes (enfants/adultes)</a:t>
            </a:r>
          </a:p>
          <a:p>
            <a:pPr marL="457200" lvl="1" indent="0">
              <a:buNone/>
            </a:pPr>
            <a:r>
              <a:rPr lang="fr-FR" sz="1800" dirty="0"/>
              <a:t>+ caractéristiques (âge/personnes handicapés/genre) </a:t>
            </a:r>
          </a:p>
        </p:txBody>
      </p:sp>
      <p:sp>
        <p:nvSpPr>
          <p:cNvPr id="5" name="Espace réservé du pied de page 4"/>
          <p:cNvSpPr>
            <a:spLocks noGrp="1"/>
          </p:cNvSpPr>
          <p:nvPr>
            <p:ph type="ftr" sz="quarter" idx="10"/>
          </p:nvPr>
        </p:nvSpPr>
        <p:spPr/>
        <p:txBody>
          <a:bodyPr/>
          <a:lstStyle/>
          <a:p>
            <a:endParaRPr lang="fr-FR"/>
          </a:p>
        </p:txBody>
      </p:sp>
    </p:spTree>
    <p:extLst>
      <p:ext uri="{BB962C8B-B14F-4D97-AF65-F5344CB8AC3E}">
        <p14:creationId xmlns="" xmlns:p14="http://schemas.microsoft.com/office/powerpoint/2010/main" val="1048005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pied de page 3"/>
          <p:cNvSpPr>
            <a:spLocks noGrp="1"/>
          </p:cNvSpPr>
          <p:nvPr>
            <p:ph type="ftr" sz="quarter" idx="10"/>
          </p:nvPr>
        </p:nvSpPr>
        <p:spPr/>
        <p:txBody>
          <a:bodyPr/>
          <a:lstStyle/>
          <a:p>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0D542046-7A7A-4C61-9AA8-32B2837A94F1}" type="datetimeFigureOut">
              <a:rPr lang="fr-FR" smtClean="0"/>
              <a:pPr/>
              <a:t>16/03/2023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D6AB0EA-E414-4276-BA62-1E1D02320483}"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D542046-7A7A-4C61-9AA8-32B2837A94F1}" type="datetimeFigureOut">
              <a:rPr lang="fr-FR" smtClean="0"/>
              <a:pPr/>
              <a:t>16/03/2023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D6AB0EA-E414-4276-BA62-1E1D02320483}"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D542046-7A7A-4C61-9AA8-32B2837A94F1}" type="datetimeFigureOut">
              <a:rPr lang="fr-FR" smtClean="0"/>
              <a:pPr/>
              <a:t>16/03/2023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D6AB0EA-E414-4276-BA62-1E1D02320483}" type="slidenum">
              <a:rPr lang="fr-FR" smtClean="0"/>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lide Text 2 colonnes">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2B62AE6D-DB49-4666-B109-865E58F89F00}"/>
              </a:ext>
            </a:extLst>
          </p:cNvPr>
          <p:cNvSpPr>
            <a:spLocks noGrp="1"/>
          </p:cNvSpPr>
          <p:nvPr>
            <p:ph type="title" hasCustomPrompt="1"/>
          </p:nvPr>
        </p:nvSpPr>
        <p:spPr>
          <a:xfrm>
            <a:off x="334744" y="703938"/>
            <a:ext cx="8474511" cy="663482"/>
          </a:xfrm>
        </p:spPr>
        <p:txBody>
          <a:bodyPr vert="horz" lIns="0" tIns="0" rIns="0" bIns="0" rtlCol="0" anchor="t">
            <a:noAutofit/>
          </a:bodyPr>
          <a:lstStyle>
            <a:lvl1pPr>
              <a:lnSpc>
                <a:spcPct val="100000"/>
              </a:lnSpc>
              <a:defRPr lang="fr-FR" sz="2400" dirty="0">
                <a:solidFill>
                  <a:schemeClr val="accent1"/>
                </a:solidFill>
              </a:defRPr>
            </a:lvl1pPr>
          </a:lstStyle>
          <a:p>
            <a:pPr lvl="0"/>
            <a:r>
              <a:rPr lang="en-US" dirty="0"/>
              <a:t>Arial Bold 18-24 fill with the title fill with the title</a:t>
            </a:r>
            <a:br>
              <a:rPr lang="en-US" dirty="0"/>
            </a:br>
            <a:r>
              <a:rPr lang="en-US" dirty="0"/>
              <a:t>fill with the title.</a:t>
            </a:r>
          </a:p>
        </p:txBody>
      </p:sp>
      <p:sp>
        <p:nvSpPr>
          <p:cNvPr id="5" name="Espace réservé du pied de page 4">
            <a:extLst>
              <a:ext uri="{FF2B5EF4-FFF2-40B4-BE49-F238E27FC236}">
                <a16:creationId xmlns="" xmlns:a16="http://schemas.microsoft.com/office/drawing/2014/main" id="{A6B71B38-7B0A-4BF7-82CF-7EF7E6849434}"/>
              </a:ext>
            </a:extLst>
          </p:cNvPr>
          <p:cNvSpPr>
            <a:spLocks noGrp="1"/>
          </p:cNvSpPr>
          <p:nvPr>
            <p:ph type="ftr" sz="quarter" idx="11"/>
          </p:nvPr>
        </p:nvSpPr>
        <p:spPr>
          <a:xfrm>
            <a:off x="334744" y="6516030"/>
            <a:ext cx="3086100" cy="206104"/>
          </a:xfrm>
        </p:spPr>
        <p:txBody>
          <a:bodyPr/>
          <a:lstStyle/>
          <a:p>
            <a:r>
              <a:rPr lang="fr-FR" dirty="0"/>
              <a:t>Copyright © 2020 Tous droits réservés </a:t>
            </a:r>
          </a:p>
        </p:txBody>
      </p:sp>
      <p:sp>
        <p:nvSpPr>
          <p:cNvPr id="6" name="Espace réservé du numéro de diapositive 5">
            <a:extLst>
              <a:ext uri="{FF2B5EF4-FFF2-40B4-BE49-F238E27FC236}">
                <a16:creationId xmlns="" xmlns:a16="http://schemas.microsoft.com/office/drawing/2014/main" id="{AF22B0DB-4AD2-42D7-850C-F393E3F2A9B4}"/>
              </a:ext>
            </a:extLst>
          </p:cNvPr>
          <p:cNvSpPr>
            <a:spLocks noGrp="1"/>
          </p:cNvSpPr>
          <p:nvPr>
            <p:ph type="sldNum" sz="quarter" idx="12"/>
          </p:nvPr>
        </p:nvSpPr>
        <p:spPr>
          <a:xfrm>
            <a:off x="8523506" y="6550114"/>
            <a:ext cx="285750" cy="137939"/>
          </a:xfrm>
        </p:spPr>
        <p:txBody>
          <a:bodyPr/>
          <a:lstStyle/>
          <a:p>
            <a:fld id="{71C7C98C-BD82-4BC4-B557-32A906F9C66A}" type="slidenum">
              <a:rPr lang="fr-FR" smtClean="0"/>
              <a:pPr/>
              <a:t>‹N°›</a:t>
            </a:fld>
            <a:endParaRPr lang="fr-FR" dirty="0"/>
          </a:p>
        </p:txBody>
      </p:sp>
      <p:sp>
        <p:nvSpPr>
          <p:cNvPr id="8" name="Espace réservé du contenu 7"/>
          <p:cNvSpPr>
            <a:spLocks noGrp="1"/>
          </p:cNvSpPr>
          <p:nvPr>
            <p:ph sz="quarter" idx="13" hasCustomPrompt="1"/>
          </p:nvPr>
        </p:nvSpPr>
        <p:spPr>
          <a:xfrm>
            <a:off x="334744" y="1546319"/>
            <a:ext cx="8474512" cy="4867182"/>
          </a:xfrm>
        </p:spPr>
        <p:txBody>
          <a:bodyPr/>
          <a:lstStyle>
            <a:lvl3pPr marL="355600" indent="-177800">
              <a:defRPr/>
            </a:lvl3pPr>
          </a:lstStyle>
          <a:p>
            <a:pPr lvl="0"/>
            <a:r>
              <a:rPr lang="fr-FR" dirty="0"/>
              <a:t>Cliquez pour modifier les styles du texte du masque</a:t>
            </a:r>
          </a:p>
          <a:p>
            <a:pPr lvl="1"/>
            <a:r>
              <a:rPr lang="fr-FR" dirty="0"/>
              <a:t>Deuxième niveau</a:t>
            </a:r>
          </a:p>
          <a:p>
            <a:pPr lvl="2"/>
            <a:r>
              <a:rPr lang="fr-FR" dirty="0"/>
              <a:t>Troisième niveau</a:t>
            </a:r>
          </a:p>
        </p:txBody>
      </p:sp>
      <p:sp>
        <p:nvSpPr>
          <p:cNvPr id="9" name="Espace réservé du texte 2">
            <a:extLst>
              <a:ext uri="{FF2B5EF4-FFF2-40B4-BE49-F238E27FC236}">
                <a16:creationId xmlns="" xmlns:a16="http://schemas.microsoft.com/office/drawing/2014/main" id="{F51C753D-43F0-4D8D-9DEB-7BD341DB109D}"/>
              </a:ext>
            </a:extLst>
          </p:cNvPr>
          <p:cNvSpPr>
            <a:spLocks noGrp="1"/>
          </p:cNvSpPr>
          <p:nvPr>
            <p:ph type="body" idx="1" hasCustomPrompt="1"/>
          </p:nvPr>
        </p:nvSpPr>
        <p:spPr>
          <a:xfrm>
            <a:off x="333375" y="309596"/>
            <a:ext cx="8475185" cy="215444"/>
          </a:xfrm>
        </p:spPr>
        <p:txBody>
          <a:bodyPr vert="horz" wrap="square" lIns="0" tIns="0" rIns="0" bIns="0" rtlCol="0">
            <a:noAutofit/>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lang="fr-FR" sz="1400" b="0" i="0" u="none" strike="noStrike" kern="1600" baseline="0" dirty="0" smtClean="0">
                <a:solidFill>
                  <a:schemeClr val="accent1"/>
                </a:solidFill>
              </a:defRPr>
            </a:lvl1pPr>
          </a:lstStyle>
          <a:p>
            <a:pPr lvl="0"/>
            <a:r>
              <a:rPr lang="en-US" dirty="0"/>
              <a:t>Part.01 - Arial Regular c.14 </a:t>
            </a:r>
            <a:r>
              <a:rPr lang="en-US" dirty="0" err="1"/>
              <a:t>pt</a:t>
            </a:r>
            <a:endParaRPr lang="en-US" dirty="0"/>
          </a:p>
        </p:txBody>
      </p:sp>
    </p:spTree>
    <p:extLst>
      <p:ext uri="{BB962C8B-B14F-4D97-AF65-F5344CB8AC3E}">
        <p14:creationId xmlns="" xmlns:p14="http://schemas.microsoft.com/office/powerpoint/2010/main" val="2377272920"/>
      </p:ext>
    </p:extLst>
  </p:cSld>
  <p:clrMapOvr>
    <a:masterClrMapping/>
  </p:clrMapOvr>
  <p:extLst>
    <p:ext uri="{DCECCB84-F9BA-43D5-87BE-67443E8EF086}">
      <p15:sldGuideLst xmlns=""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D542046-7A7A-4C61-9AA8-32B2837A94F1}" type="datetimeFigureOut">
              <a:rPr lang="fr-FR" smtClean="0"/>
              <a:pPr/>
              <a:t>16/03/2023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D6AB0EA-E414-4276-BA62-1E1D02320483}"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0D542046-7A7A-4C61-9AA8-32B2837A94F1}" type="datetimeFigureOut">
              <a:rPr lang="fr-FR" smtClean="0"/>
              <a:pPr/>
              <a:t>16/03/2023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D6AB0EA-E414-4276-BA62-1E1D02320483}"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0D542046-7A7A-4C61-9AA8-32B2837A94F1}" type="datetimeFigureOut">
              <a:rPr lang="fr-FR" smtClean="0"/>
              <a:pPr/>
              <a:t>16/03/2023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D6AB0EA-E414-4276-BA62-1E1D02320483}"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0D542046-7A7A-4C61-9AA8-32B2837A94F1}" type="datetimeFigureOut">
              <a:rPr lang="fr-FR" smtClean="0"/>
              <a:pPr/>
              <a:t>16/03/2023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D6AB0EA-E414-4276-BA62-1E1D02320483}"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0D542046-7A7A-4C61-9AA8-32B2837A94F1}" type="datetimeFigureOut">
              <a:rPr lang="fr-FR" smtClean="0"/>
              <a:pPr/>
              <a:t>16/03/2023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7D6AB0EA-E414-4276-BA62-1E1D02320483}"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D542046-7A7A-4C61-9AA8-32B2837A94F1}" type="datetimeFigureOut">
              <a:rPr lang="fr-FR" smtClean="0"/>
              <a:pPr/>
              <a:t>16/03/2023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7D6AB0EA-E414-4276-BA62-1E1D02320483}"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0D542046-7A7A-4C61-9AA8-32B2837A94F1}" type="datetimeFigureOut">
              <a:rPr lang="fr-FR" smtClean="0"/>
              <a:pPr/>
              <a:t>16/03/2023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D6AB0EA-E414-4276-BA62-1E1D02320483}"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0D542046-7A7A-4C61-9AA8-32B2837A94F1}" type="datetimeFigureOut">
              <a:rPr lang="fr-FR" smtClean="0"/>
              <a:pPr/>
              <a:t>16/03/2023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D6AB0EA-E414-4276-BA62-1E1D02320483}"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542046-7A7A-4C61-9AA8-32B2837A94F1}" type="datetimeFigureOut">
              <a:rPr lang="fr-FR" smtClean="0"/>
              <a:pPr/>
              <a:t>16/03/2023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6AB0EA-E414-4276-BA62-1E1D02320483}"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3.png"/><Relationship Id="rId3" Type="http://schemas.openxmlformats.org/officeDocument/2006/relationships/image" Target="../media/image13.jpeg"/><Relationship Id="rId7" Type="http://schemas.openxmlformats.org/officeDocument/2006/relationships/image" Target="../media/image17.png"/><Relationship Id="rId12" Type="http://schemas.openxmlformats.org/officeDocument/2006/relationships/image" Target="../media/image22.jpeg"/><Relationship Id="rId2" Type="http://schemas.openxmlformats.org/officeDocument/2006/relationships/image" Target="../media/image12.jpeg"/><Relationship Id="rId16"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jpeg"/><Relationship Id="rId14"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14282" y="3786190"/>
            <a:ext cx="8458200" cy="1075919"/>
          </a:xfrm>
        </p:spPr>
        <p:txBody>
          <a:bodyPr>
            <a:normAutofit/>
          </a:bodyPr>
          <a:lstStyle/>
          <a:p>
            <a:pPr algn="ctr"/>
            <a:r>
              <a:rPr lang="fr-FR" sz="2800" b="1" dirty="0" smtClean="0">
                <a:solidFill>
                  <a:srgbClr val="FF0000"/>
                </a:solidFill>
              </a:rPr>
              <a:t>Des horizons et opportunités prometteuses</a:t>
            </a:r>
            <a:br>
              <a:rPr lang="fr-FR" sz="2800" b="1" dirty="0" smtClean="0">
                <a:solidFill>
                  <a:srgbClr val="FF0000"/>
                </a:solidFill>
              </a:rPr>
            </a:br>
            <a:r>
              <a:rPr lang="fr-FR" sz="2800" b="1" dirty="0" smtClean="0">
                <a:solidFill>
                  <a:srgbClr val="FF0000"/>
                </a:solidFill>
              </a:rPr>
              <a:t> pour jeunes en décrochage scolaire</a:t>
            </a:r>
            <a:endParaRPr lang="fr-FR" sz="2800" b="1" dirty="0">
              <a:solidFill>
                <a:srgbClr val="FF0000"/>
              </a:solidFill>
            </a:endParaRPr>
          </a:p>
        </p:txBody>
      </p:sp>
      <p:sp>
        <p:nvSpPr>
          <p:cNvPr id="9" name="ZoneTexte 8"/>
          <p:cNvSpPr txBox="1"/>
          <p:nvPr/>
        </p:nvSpPr>
        <p:spPr>
          <a:xfrm>
            <a:off x="714348" y="2000240"/>
            <a:ext cx="7358114" cy="923330"/>
          </a:xfrm>
          <a:prstGeom prst="rect">
            <a:avLst/>
          </a:prstGeom>
          <a:solidFill>
            <a:schemeClr val="bg2">
              <a:lumMod val="75000"/>
            </a:schemeClr>
          </a:solidFill>
          <a:ln>
            <a:solidFill>
              <a:srgbClr val="FF0000"/>
            </a:solidFill>
          </a:ln>
          <a:effectLst>
            <a:innerShdw blurRad="63500" dist="50800" dir="16200000">
              <a:prstClr val="black">
                <a:alpha val="50000"/>
              </a:prstClr>
            </a:innerShdw>
          </a:effectLst>
        </p:spPr>
        <p:txBody>
          <a:bodyPr wrap="square" rtlCol="0">
            <a:spAutoFit/>
          </a:bodyPr>
          <a:lstStyle/>
          <a:p>
            <a:pPr algn="ctr"/>
            <a:r>
              <a:rPr lang="fr-FR" sz="5400" b="1" dirty="0" smtClean="0">
                <a:latin typeface="Sakkal Majalla" pitchFamily="2" charset="-78"/>
                <a:cs typeface="Sakkal Majalla" pitchFamily="2" charset="-78"/>
              </a:rPr>
              <a:t>LA DEUXIEME CHANCE</a:t>
            </a:r>
          </a:p>
        </p:txBody>
      </p:sp>
      <p:pic>
        <p:nvPicPr>
          <p:cNvPr id="6" name="Picture 2" descr="C:\Users\acer\Desktop\new logo\PROFILE E2C.png"/>
          <p:cNvPicPr>
            <a:picLocks noChangeAspect="1" noChangeArrowheads="1"/>
          </p:cNvPicPr>
          <p:nvPr/>
        </p:nvPicPr>
        <p:blipFill>
          <a:blip r:embed="rId3" cstate="print"/>
          <a:srcRect/>
          <a:stretch>
            <a:fillRect/>
          </a:stretch>
        </p:blipFill>
        <p:spPr bwMode="auto">
          <a:xfrm>
            <a:off x="3071802" y="142852"/>
            <a:ext cx="2857520" cy="1500198"/>
          </a:xfrm>
          <a:prstGeom prst="rect">
            <a:avLst/>
          </a:prstGeom>
          <a:noFill/>
          <a:ln>
            <a:solidFill>
              <a:srgbClr val="FF0000"/>
            </a:solidFill>
          </a:ln>
          <a:scene3d>
            <a:camera prst="orthographicFront"/>
            <a:lightRig rig="threePt" dir="t"/>
          </a:scene3d>
          <a:sp3d>
            <a:bevelT w="152400" h="50800" prst="softRound"/>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14290"/>
            <a:ext cx="8686800" cy="838200"/>
          </a:xfrm>
          <a:solidFill>
            <a:schemeClr val="accent1">
              <a:lumMod val="60000"/>
              <a:lumOff val="40000"/>
            </a:schemeClr>
          </a:solidFill>
          <a:ln>
            <a:solidFill>
              <a:srgbClr val="FF0000"/>
            </a:solidFill>
          </a:ln>
        </p:spPr>
        <p:txBody>
          <a:bodyPr/>
          <a:lstStyle/>
          <a:p>
            <a:pPr algn="ctr"/>
            <a:r>
              <a:rPr lang="fr-FR" dirty="0" smtClean="0">
                <a:latin typeface="Sakkal Majalla" pitchFamily="2" charset="-78"/>
                <a:cs typeface="Sakkal Majalla" pitchFamily="2" charset="-78"/>
              </a:rPr>
              <a:t>Difficultés à surmonter</a:t>
            </a:r>
            <a:endParaRPr lang="fr-FR" dirty="0">
              <a:latin typeface="Sakkal Majalla" pitchFamily="2" charset="-78"/>
              <a:cs typeface="Sakkal Majalla" pitchFamily="2" charset="-78"/>
            </a:endParaRPr>
          </a:p>
        </p:txBody>
      </p:sp>
      <p:sp>
        <p:nvSpPr>
          <p:cNvPr id="3" name="Espace réservé du contenu 2"/>
          <p:cNvSpPr>
            <a:spLocks noGrp="1"/>
          </p:cNvSpPr>
          <p:nvPr>
            <p:ph idx="1"/>
          </p:nvPr>
        </p:nvSpPr>
        <p:spPr>
          <a:xfrm>
            <a:off x="214282" y="1285860"/>
            <a:ext cx="8777318" cy="5214974"/>
          </a:xfrm>
        </p:spPr>
        <p:txBody>
          <a:bodyPr>
            <a:normAutofit fontScale="70000" lnSpcReduction="20000"/>
          </a:bodyPr>
          <a:lstStyle/>
          <a:p>
            <a:pPr lvl="0"/>
            <a:r>
              <a:rPr lang="fr-FR" sz="3600" b="1" dirty="0" smtClean="0">
                <a:latin typeface="Sakkal Majalla" pitchFamily="2" charset="-78"/>
                <a:cs typeface="Sakkal Majalla" pitchFamily="2" charset="-78"/>
              </a:rPr>
              <a:t>Difficultés à répondre à la demande croissante des jeunes en décrochage scolaire des services de l’ E2C, dues essentiellement au manque de moyens financiers pour recruter des encadrants et ouvrir de nouvelles sections de formation professionnelle ;</a:t>
            </a:r>
          </a:p>
          <a:p>
            <a:pPr lvl="0"/>
            <a:r>
              <a:rPr lang="fr-FR" sz="3600" b="1" dirty="0" smtClean="0">
                <a:latin typeface="Sakkal Majalla" pitchFamily="2" charset="-78"/>
                <a:cs typeface="Sakkal Majalla" pitchFamily="2" charset="-78"/>
              </a:rPr>
              <a:t>Contexte morose de la période de pandémie qui a impacté négativement notre travail surtout en aval pour accompagner les jeunes à l’insertion socioprofessionnelle ;</a:t>
            </a:r>
          </a:p>
          <a:p>
            <a:pPr lvl="0"/>
            <a:r>
              <a:rPr lang="fr-FR" sz="3600" b="1" dirty="0" smtClean="0">
                <a:latin typeface="Sakkal Majalla" pitchFamily="2" charset="-78"/>
                <a:cs typeface="Sakkal Majalla" pitchFamily="2" charset="-78"/>
              </a:rPr>
              <a:t>Faible capacité des OSC engagées dans le cadre de mobiliser des fonds propres ;</a:t>
            </a:r>
          </a:p>
          <a:p>
            <a:pPr lvl="0"/>
            <a:r>
              <a:rPr lang="fr-FR" sz="3600" b="1" dirty="0" smtClean="0">
                <a:latin typeface="Sakkal Majalla" pitchFamily="2" charset="-78"/>
                <a:cs typeface="Sakkal Majalla" pitchFamily="2" charset="-78"/>
              </a:rPr>
              <a:t>Faible médiatisation des efforts consentis par la société civile dans la prise en charge des jeunes en situation de décrochage scolaire et précarité sociale ;</a:t>
            </a:r>
          </a:p>
          <a:p>
            <a:pPr lvl="0"/>
            <a:r>
              <a:rPr lang="fr-FR" sz="3600" b="1" dirty="0" smtClean="0">
                <a:latin typeface="Sakkal Majalla" pitchFamily="2" charset="-78"/>
                <a:cs typeface="Sakkal Majalla" pitchFamily="2" charset="-78"/>
              </a:rPr>
              <a:t>Besoin en formation des ressources humaines des E2C pour mener à bien la mission de prise en charge de cette jeunesse à besoins spécifiques.</a:t>
            </a:r>
          </a:p>
          <a:p>
            <a:pPr lvl="0"/>
            <a:r>
              <a:rPr lang="fr-FR" sz="3600" b="1" dirty="0" smtClean="0">
                <a:latin typeface="Sakkal Majalla" pitchFamily="2" charset="-78"/>
                <a:cs typeface="Sakkal Majalla" pitchFamily="2" charset="-78"/>
              </a:rPr>
              <a:t>Approches scolaires imposées qui ne répondent pas </a:t>
            </a:r>
            <a:r>
              <a:rPr lang="fr-FR" sz="3600" b="1" dirty="0" smtClean="0">
                <a:latin typeface="Sakkal Majalla" pitchFamily="2" charset="-78"/>
                <a:cs typeface="Sakkal Majalla" pitchFamily="2" charset="-78"/>
              </a:rPr>
              <a:t>l’ efficacité </a:t>
            </a:r>
            <a:r>
              <a:rPr lang="fr-FR" sz="3600" b="1" dirty="0" smtClean="0">
                <a:latin typeface="Sakkal Majalla" pitchFamily="2" charset="-78"/>
                <a:cs typeface="Sakkal Majalla" pitchFamily="2" charset="-78"/>
              </a:rPr>
              <a:t>d’intervention en faveur de cette population ;</a:t>
            </a:r>
          </a:p>
          <a:p>
            <a:pPr lvl="0"/>
            <a:r>
              <a:rPr lang="fr-FR" sz="3600" b="1" dirty="0" smtClean="0">
                <a:latin typeface="Sakkal Majalla" pitchFamily="2" charset="-78"/>
                <a:cs typeface="Sakkal Majalla" pitchFamily="2" charset="-78"/>
              </a:rPr>
              <a:t>Faible impact du réseautage en faveur des E2C et de leurs ressources humaines</a:t>
            </a:r>
          </a:p>
          <a:p>
            <a:pPr>
              <a:buNone/>
            </a:pPr>
            <a:endParaRPr lang="fr-FR"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4800" y="142852"/>
            <a:ext cx="8686800" cy="571504"/>
          </a:xfrm>
        </p:spPr>
        <p:txBody>
          <a:bodyPr>
            <a:normAutofit fontScale="90000"/>
          </a:bodyPr>
          <a:lstStyle/>
          <a:p>
            <a:pPr algn="ctr"/>
            <a:r>
              <a:rPr lang="fr-FR" dirty="0" smtClean="0"/>
              <a:t>Partenaires de l’E2C </a:t>
            </a:r>
            <a:r>
              <a:rPr lang="fr-FR" dirty="0" err="1" smtClean="0"/>
              <a:t>Lalla</a:t>
            </a:r>
            <a:r>
              <a:rPr lang="fr-FR" dirty="0" smtClean="0"/>
              <a:t> Asmaa</a:t>
            </a:r>
            <a:endParaRPr lang="fr-FR" dirty="0"/>
          </a:p>
        </p:txBody>
      </p:sp>
      <p:pic>
        <p:nvPicPr>
          <p:cNvPr id="15" name="Espace réservé du contenu 14" descr="Image associée"/>
          <p:cNvPicPr>
            <a:picLocks noGrp="1"/>
          </p:cNvPicPr>
          <p:nvPr>
            <p:ph idx="1"/>
          </p:nvPr>
        </p:nvPicPr>
        <p:blipFill>
          <a:blip r:embed="rId2"/>
          <a:srcRect/>
          <a:stretch>
            <a:fillRect/>
          </a:stretch>
        </p:blipFill>
        <p:spPr bwMode="auto">
          <a:xfrm>
            <a:off x="4643438" y="928670"/>
            <a:ext cx="1714512" cy="1127760"/>
          </a:xfrm>
          <a:prstGeom prst="rect">
            <a:avLst/>
          </a:prstGeom>
          <a:noFill/>
          <a:ln w="9525">
            <a:noFill/>
            <a:miter lim="800000"/>
            <a:headEnd/>
            <a:tailEnd/>
          </a:ln>
        </p:spPr>
      </p:pic>
      <p:pic>
        <p:nvPicPr>
          <p:cNvPr id="14" name="Image 13" descr="C:\Users\acer\Desktop\logodirection.jpg"/>
          <p:cNvPicPr/>
          <p:nvPr/>
        </p:nvPicPr>
        <p:blipFill>
          <a:blip r:embed="rId3"/>
          <a:srcRect/>
          <a:stretch>
            <a:fillRect/>
          </a:stretch>
        </p:blipFill>
        <p:spPr bwMode="auto">
          <a:xfrm>
            <a:off x="142844" y="857232"/>
            <a:ext cx="1785950" cy="1143008"/>
          </a:xfrm>
          <a:prstGeom prst="rect">
            <a:avLst/>
          </a:prstGeom>
          <a:noFill/>
          <a:ln w="9525">
            <a:noFill/>
            <a:miter lim="800000"/>
            <a:headEnd/>
            <a:tailEnd/>
          </a:ln>
        </p:spPr>
      </p:pic>
      <p:pic>
        <p:nvPicPr>
          <p:cNvPr id="16" name="Image 15" descr="C:\Users\acer\Pictures\2019-11-16\002.jpg"/>
          <p:cNvPicPr/>
          <p:nvPr/>
        </p:nvPicPr>
        <p:blipFill>
          <a:blip r:embed="rId4" cstate="print"/>
          <a:srcRect/>
          <a:stretch>
            <a:fillRect/>
          </a:stretch>
        </p:blipFill>
        <p:spPr bwMode="auto">
          <a:xfrm>
            <a:off x="6929454" y="928670"/>
            <a:ext cx="2000232" cy="1071570"/>
          </a:xfrm>
          <a:prstGeom prst="rect">
            <a:avLst/>
          </a:prstGeom>
          <a:noFill/>
          <a:ln w="9525">
            <a:noFill/>
            <a:miter lim="800000"/>
            <a:headEnd/>
            <a:tailEnd/>
          </a:ln>
        </p:spPr>
      </p:pic>
      <p:pic>
        <p:nvPicPr>
          <p:cNvPr id="18" name="Image 17" descr="C:\Users\acer\Desktop\Disque amovible\Logo_Final.png"/>
          <p:cNvPicPr/>
          <p:nvPr/>
        </p:nvPicPr>
        <p:blipFill>
          <a:blip r:embed="rId5" cstate="print"/>
          <a:srcRect/>
          <a:stretch>
            <a:fillRect/>
          </a:stretch>
        </p:blipFill>
        <p:spPr bwMode="auto">
          <a:xfrm>
            <a:off x="0" y="4000504"/>
            <a:ext cx="2071670" cy="1071570"/>
          </a:xfrm>
          <a:prstGeom prst="rect">
            <a:avLst/>
          </a:prstGeom>
          <a:noFill/>
          <a:ln w="9525">
            <a:noFill/>
            <a:miter lim="800000"/>
            <a:headEnd/>
            <a:tailEnd/>
          </a:ln>
        </p:spPr>
      </p:pic>
      <p:pic>
        <p:nvPicPr>
          <p:cNvPr id="20" name="Image 19"/>
          <p:cNvPicPr/>
          <p:nvPr/>
        </p:nvPicPr>
        <p:blipFill>
          <a:blip r:embed="rId6">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cx="http://schemas.microsoft.com/office/drawing/2014/chartex"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4071934" y="5429264"/>
            <a:ext cx="2357454" cy="917578"/>
          </a:xfrm>
          <a:prstGeom prst="rect">
            <a:avLst/>
          </a:prstGeom>
          <a:noFill/>
        </p:spPr>
      </p:pic>
      <p:pic>
        <p:nvPicPr>
          <p:cNvPr id="24" name="Picture 5" descr="Afficher l’image source"/>
          <p:cNvPicPr>
            <a:picLocks noChangeAspect="1" noChangeArrowheads="1"/>
          </p:cNvPicPr>
          <p:nvPr/>
        </p:nvPicPr>
        <p:blipFill>
          <a:blip r:embed="rId7"/>
          <a:srcRect/>
          <a:stretch>
            <a:fillRect/>
          </a:stretch>
        </p:blipFill>
        <p:spPr bwMode="auto">
          <a:xfrm>
            <a:off x="214282" y="2357430"/>
            <a:ext cx="1803334" cy="1000132"/>
          </a:xfrm>
          <a:prstGeom prst="rect">
            <a:avLst/>
          </a:prstGeom>
          <a:noFill/>
        </p:spPr>
      </p:pic>
      <p:pic>
        <p:nvPicPr>
          <p:cNvPr id="1035" name="Picture 11" descr="Résultat d’image pour Logo Career Center maroc. Taille: 204 x 204. Source: www.bourses-etudiants.ma"/>
          <p:cNvPicPr>
            <a:picLocks noChangeAspect="1" noChangeArrowheads="1"/>
          </p:cNvPicPr>
          <p:nvPr/>
        </p:nvPicPr>
        <p:blipFill>
          <a:blip r:embed="rId8"/>
          <a:srcRect/>
          <a:stretch>
            <a:fillRect/>
          </a:stretch>
        </p:blipFill>
        <p:spPr bwMode="auto">
          <a:xfrm>
            <a:off x="7000892" y="2357430"/>
            <a:ext cx="1928806" cy="1000132"/>
          </a:xfrm>
          <a:prstGeom prst="rect">
            <a:avLst/>
          </a:prstGeom>
          <a:noFill/>
        </p:spPr>
      </p:pic>
      <p:pic>
        <p:nvPicPr>
          <p:cNvPr id="1037" name="Picture 13" descr="Aucune description de photo disponible."/>
          <p:cNvPicPr>
            <a:picLocks noChangeAspect="1" noChangeArrowheads="1"/>
          </p:cNvPicPr>
          <p:nvPr/>
        </p:nvPicPr>
        <p:blipFill>
          <a:blip r:embed="rId9"/>
          <a:srcRect/>
          <a:stretch>
            <a:fillRect/>
          </a:stretch>
        </p:blipFill>
        <p:spPr bwMode="auto">
          <a:xfrm>
            <a:off x="2786050" y="2428868"/>
            <a:ext cx="1785950" cy="966802"/>
          </a:xfrm>
          <a:prstGeom prst="rect">
            <a:avLst/>
          </a:prstGeom>
          <a:noFill/>
        </p:spPr>
      </p:pic>
      <p:sp>
        <p:nvSpPr>
          <p:cNvPr id="1039" name="AutoShape 15" descr="Deals solidaires, Petits prix, Bonnes occasions, Bonnes affair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41" name="AutoShape 17" descr="Deals solidaires, Petits prix, Bonnes occasions, Bonnes affair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043" name="Picture 19" descr="Deals solidaires, Petits prix, Bonnes occasions, Bonnes affaires"/>
          <p:cNvPicPr>
            <a:picLocks noChangeAspect="1" noChangeArrowheads="1"/>
          </p:cNvPicPr>
          <p:nvPr/>
        </p:nvPicPr>
        <p:blipFill>
          <a:blip r:embed="rId10" cstate="print"/>
          <a:srcRect/>
          <a:stretch>
            <a:fillRect/>
          </a:stretch>
        </p:blipFill>
        <p:spPr bwMode="auto">
          <a:xfrm>
            <a:off x="2357422" y="3929066"/>
            <a:ext cx="1928826" cy="1143008"/>
          </a:xfrm>
          <a:prstGeom prst="rect">
            <a:avLst/>
          </a:prstGeom>
          <a:noFill/>
        </p:spPr>
      </p:pic>
      <p:pic>
        <p:nvPicPr>
          <p:cNvPr id="22" name="Picture 11" descr="C:\Users\acer\Desktop\men.png"/>
          <p:cNvPicPr>
            <a:picLocks noChangeAspect="1" noChangeArrowheads="1"/>
          </p:cNvPicPr>
          <p:nvPr/>
        </p:nvPicPr>
        <p:blipFill>
          <a:blip r:embed="rId11"/>
          <a:srcRect/>
          <a:stretch>
            <a:fillRect/>
          </a:stretch>
        </p:blipFill>
        <p:spPr bwMode="auto">
          <a:xfrm>
            <a:off x="2285984" y="928670"/>
            <a:ext cx="2143140" cy="1071570"/>
          </a:xfrm>
          <a:prstGeom prst="rect">
            <a:avLst/>
          </a:prstGeom>
          <a:noFill/>
        </p:spPr>
      </p:pic>
      <p:pic>
        <p:nvPicPr>
          <p:cNvPr id="3" name="Picture 2" descr="C:\Users\acer\Desktop\iecd.jpg"/>
          <p:cNvPicPr>
            <a:picLocks noChangeAspect="1" noChangeArrowheads="1"/>
          </p:cNvPicPr>
          <p:nvPr/>
        </p:nvPicPr>
        <p:blipFill>
          <a:blip r:embed="rId12" cstate="print"/>
          <a:srcRect/>
          <a:stretch>
            <a:fillRect/>
          </a:stretch>
        </p:blipFill>
        <p:spPr bwMode="auto">
          <a:xfrm>
            <a:off x="4929190" y="2357430"/>
            <a:ext cx="1781177" cy="1068384"/>
          </a:xfrm>
          <a:prstGeom prst="rect">
            <a:avLst/>
          </a:prstGeom>
          <a:noFill/>
        </p:spPr>
      </p:pic>
      <p:pic>
        <p:nvPicPr>
          <p:cNvPr id="4" name="Picture 3" descr="C:\Users\acer\Desktop\branche electricité.png"/>
          <p:cNvPicPr>
            <a:picLocks noChangeAspect="1" noChangeArrowheads="1"/>
          </p:cNvPicPr>
          <p:nvPr/>
        </p:nvPicPr>
        <p:blipFill>
          <a:blip r:embed="rId13"/>
          <a:srcRect/>
          <a:stretch>
            <a:fillRect/>
          </a:stretch>
        </p:blipFill>
        <p:spPr bwMode="auto">
          <a:xfrm>
            <a:off x="4572000" y="3929066"/>
            <a:ext cx="1909761" cy="1214446"/>
          </a:xfrm>
          <a:prstGeom prst="rect">
            <a:avLst/>
          </a:prstGeom>
          <a:noFill/>
        </p:spPr>
      </p:pic>
      <p:pic>
        <p:nvPicPr>
          <p:cNvPr id="1028" name="Picture 4" descr="C:\Users\acer\Desktop\j.med\téléchargement.png"/>
          <p:cNvPicPr>
            <a:picLocks noChangeAspect="1" noChangeArrowheads="1"/>
          </p:cNvPicPr>
          <p:nvPr/>
        </p:nvPicPr>
        <p:blipFill>
          <a:blip r:embed="rId14"/>
          <a:srcRect/>
          <a:stretch>
            <a:fillRect/>
          </a:stretch>
        </p:blipFill>
        <p:spPr bwMode="auto">
          <a:xfrm>
            <a:off x="6715140" y="3929067"/>
            <a:ext cx="2247904" cy="1143008"/>
          </a:xfrm>
          <a:prstGeom prst="rect">
            <a:avLst/>
          </a:prstGeom>
          <a:noFill/>
        </p:spPr>
      </p:pic>
      <p:pic>
        <p:nvPicPr>
          <p:cNvPr id="19" name="Picture 21" descr="Grohe — Wikipédia"/>
          <p:cNvPicPr>
            <a:picLocks noChangeAspect="1" noChangeArrowheads="1"/>
          </p:cNvPicPr>
          <p:nvPr/>
        </p:nvPicPr>
        <p:blipFill>
          <a:blip r:embed="rId15" cstate="print"/>
          <a:srcRect/>
          <a:stretch>
            <a:fillRect/>
          </a:stretch>
        </p:blipFill>
        <p:spPr bwMode="auto">
          <a:xfrm>
            <a:off x="6786578" y="5429264"/>
            <a:ext cx="2071702" cy="971549"/>
          </a:xfrm>
          <a:prstGeom prst="rect">
            <a:avLst/>
          </a:prstGeom>
          <a:noFill/>
        </p:spPr>
      </p:pic>
      <p:pic>
        <p:nvPicPr>
          <p:cNvPr id="21" name="Image 20"/>
          <p:cNvPicPr/>
          <p:nvPr/>
        </p:nvPicPr>
        <p:blipFill>
          <a:blip r:embed="rId16">
            <a:extLst>
              <a:ext uri="{28A0092B-C50C-407E-A947-70E740481C1C}">
                <a14:useLocalDpi xmlns:lc="http://schemas.openxmlformats.org/drawingml/2006/lockedCanvas" xmlns:pic="http://schemas.openxmlformats.org/drawingml/2006/picture" xmlns="" xmlns:wpc="http://schemas.microsoft.com/office/word/2010/wordprocessingCanvas" xmlns:cx="http://schemas.microsoft.com/office/drawing/2014/chartex"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1928794" y="5429264"/>
            <a:ext cx="1785950" cy="957262"/>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42910" y="0"/>
            <a:ext cx="7643866" cy="1357298"/>
          </a:xfrm>
          <a:solidFill>
            <a:srgbClr val="FFC000"/>
          </a:solidFill>
          <a:ln>
            <a:solidFill>
              <a:srgbClr val="FF0000"/>
            </a:solidFill>
          </a:ln>
          <a:scene3d>
            <a:camera prst="orthographicFront"/>
            <a:lightRig rig="threePt" dir="t"/>
          </a:scene3d>
          <a:sp3d>
            <a:bevelT w="152400" h="50800" prst="softRound"/>
          </a:sp3d>
        </p:spPr>
        <p:txBody>
          <a:bodyPr>
            <a:normAutofit fontScale="90000"/>
          </a:bodyPr>
          <a:lstStyle/>
          <a:p>
            <a:pPr algn="ctr"/>
            <a:r>
              <a:rPr lang="fr-FR" dirty="0" smtClean="0">
                <a:latin typeface="Sakkal Majalla" pitchFamily="2" charset="-78"/>
                <a:ea typeface="+mn-ea"/>
                <a:cs typeface="Sakkal Majalla" pitchFamily="2" charset="-78"/>
              </a:rPr>
              <a:t>1- Ecole de deuxième chance </a:t>
            </a:r>
            <a:r>
              <a:rPr lang="fr-FR" dirty="0" err="1" smtClean="0">
                <a:latin typeface="Sakkal Majalla" pitchFamily="2" charset="-78"/>
                <a:ea typeface="+mn-ea"/>
                <a:cs typeface="Sakkal Majalla" pitchFamily="2" charset="-78"/>
              </a:rPr>
              <a:t>lalla</a:t>
            </a:r>
            <a:r>
              <a:rPr lang="fr-FR" dirty="0" smtClean="0">
                <a:latin typeface="Sakkal Majalla" pitchFamily="2" charset="-78"/>
                <a:ea typeface="+mn-ea"/>
                <a:cs typeface="Sakkal Majalla" pitchFamily="2" charset="-78"/>
              </a:rPr>
              <a:t> </a:t>
            </a:r>
            <a:r>
              <a:rPr lang="fr-FR" dirty="0" err="1" smtClean="0">
                <a:latin typeface="Sakkal Majalla" pitchFamily="2" charset="-78"/>
                <a:cs typeface="Sakkal Majalla" pitchFamily="2" charset="-78"/>
              </a:rPr>
              <a:t>asmaa</a:t>
            </a:r>
            <a:r>
              <a:rPr lang="fr-FR" dirty="0" smtClean="0">
                <a:latin typeface="Sakkal Majalla" pitchFamily="2" charset="-78"/>
                <a:cs typeface="Sakkal Majalla" pitchFamily="2" charset="-78"/>
              </a:rPr>
              <a:t/>
            </a:r>
            <a:br>
              <a:rPr lang="fr-FR" dirty="0" smtClean="0">
                <a:latin typeface="Sakkal Majalla" pitchFamily="2" charset="-78"/>
                <a:cs typeface="Sakkal Majalla" pitchFamily="2" charset="-78"/>
              </a:rPr>
            </a:br>
            <a:r>
              <a:rPr lang="fr-FR" dirty="0" smtClean="0">
                <a:latin typeface="Sakkal Majalla" pitchFamily="2" charset="-78"/>
                <a:ea typeface="+mn-ea"/>
                <a:cs typeface="Sakkal Majalla" pitchFamily="2" charset="-78"/>
              </a:rPr>
              <a:t>Qui sommes nous?</a:t>
            </a:r>
            <a:endParaRPr lang="fr-FR" dirty="0">
              <a:latin typeface="Sakkal Majalla" pitchFamily="2" charset="-78"/>
              <a:ea typeface="+mn-ea"/>
              <a:cs typeface="Sakkal Majalla" pitchFamily="2" charset="-78"/>
            </a:endParaRPr>
          </a:p>
        </p:txBody>
      </p:sp>
      <p:sp>
        <p:nvSpPr>
          <p:cNvPr id="3" name="Espace réservé du contenu 2"/>
          <p:cNvSpPr>
            <a:spLocks noGrp="1"/>
          </p:cNvSpPr>
          <p:nvPr>
            <p:ph idx="1"/>
          </p:nvPr>
        </p:nvSpPr>
        <p:spPr/>
        <p:txBody>
          <a:bodyPr>
            <a:normAutofit fontScale="85000" lnSpcReduction="20000"/>
          </a:bodyPr>
          <a:lstStyle/>
          <a:p>
            <a:pPr marL="514350" indent="-514350" algn="just">
              <a:buNone/>
            </a:pPr>
            <a:r>
              <a:rPr lang="fr-FR" b="1" dirty="0" smtClean="0">
                <a:solidFill>
                  <a:srgbClr val="FF0000"/>
                </a:solidFill>
                <a:latin typeface="Sakkal Majalla" pitchFamily="2" charset="-78"/>
                <a:cs typeface="Sakkal Majalla" pitchFamily="2" charset="-78"/>
              </a:rPr>
              <a:t>Qui sommes nous?</a:t>
            </a:r>
          </a:p>
          <a:p>
            <a:pPr marL="0" indent="0" algn="just">
              <a:buNone/>
            </a:pPr>
            <a:r>
              <a:rPr lang="fr-FR" dirty="0" smtClean="0">
                <a:latin typeface="Sakkal Majalla" pitchFamily="2" charset="-78"/>
                <a:cs typeface="Sakkal Majalla" pitchFamily="2" charset="-78"/>
              </a:rPr>
              <a:t>L’E2C LALLA ASMAA est gérée par la section Casablanca Settat du Centre des Droits des Gens. nos actions se focalisent sur le plaidoyer par l’action en faveur du droit à l’éducation et la formation et l’insertion dans la vie active des jeunes en situation de décrochage scolaire.</a:t>
            </a:r>
          </a:p>
          <a:p>
            <a:pPr marL="514350" indent="-514350" algn="just">
              <a:buNone/>
            </a:pPr>
            <a:r>
              <a:rPr lang="fr-FR" b="1" dirty="0" smtClean="0">
                <a:solidFill>
                  <a:srgbClr val="FF0000"/>
                </a:solidFill>
                <a:latin typeface="Sakkal Majalla" pitchFamily="2" charset="-78"/>
                <a:cs typeface="Sakkal Majalla" pitchFamily="2" charset="-78"/>
              </a:rPr>
              <a:t> Nos valeurs:</a:t>
            </a:r>
          </a:p>
          <a:p>
            <a:pPr marL="0" indent="0" algn="just">
              <a:buNone/>
            </a:pPr>
            <a:r>
              <a:rPr lang="fr-FR" dirty="0" smtClean="0">
                <a:latin typeface="Sakkal Majalla" pitchFamily="2" charset="-78"/>
                <a:cs typeface="Sakkal Majalla" pitchFamily="2" charset="-78"/>
              </a:rPr>
              <a:t>L’engagement pour le droits à l’éducation et la formation, condition d’ accès équitable au fruit du développement</a:t>
            </a:r>
          </a:p>
          <a:p>
            <a:pPr algn="just">
              <a:buNone/>
            </a:pPr>
            <a:r>
              <a:rPr lang="fr-FR" b="1" dirty="0" smtClean="0">
                <a:solidFill>
                  <a:srgbClr val="FF0000"/>
                </a:solidFill>
                <a:latin typeface="Sakkal Majalla" pitchFamily="2" charset="-78"/>
                <a:cs typeface="Sakkal Majalla" pitchFamily="2" charset="-78"/>
              </a:rPr>
              <a:t>Notre mission: </a:t>
            </a:r>
          </a:p>
          <a:p>
            <a:pPr marL="0" indent="109538" algn="just">
              <a:buFont typeface="Wingdings" pitchFamily="2" charset="2"/>
              <a:buChar char="§"/>
            </a:pPr>
            <a:r>
              <a:rPr lang="fr-FR" dirty="0" smtClean="0">
                <a:latin typeface="Sakkal Majalla" pitchFamily="2" charset="-78"/>
                <a:cs typeface="Sakkal Majalla" pitchFamily="2" charset="-78"/>
              </a:rPr>
              <a:t>Accompagner les jeunes en décrochage scolaire pour une nouvelle chance à travers des offres adaptées à leurs projets personnels </a:t>
            </a:r>
          </a:p>
          <a:p>
            <a:pPr>
              <a:buNone/>
            </a:pPr>
            <a:endParaRPr lang="fr-F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792088"/>
          </a:xfrm>
          <a:solidFill>
            <a:schemeClr val="bg2">
              <a:lumMod val="75000"/>
            </a:schemeClr>
          </a:solidFill>
          <a:ln>
            <a:solidFill>
              <a:srgbClr val="FF0000"/>
            </a:solidFill>
          </a:ln>
          <a:scene3d>
            <a:camera prst="orthographicFront"/>
            <a:lightRig rig="threePt" dir="t"/>
          </a:scene3d>
          <a:sp3d>
            <a:bevelT/>
          </a:sp3d>
        </p:spPr>
        <p:txBody>
          <a:bodyPr>
            <a:normAutofit/>
          </a:bodyPr>
          <a:lstStyle/>
          <a:p>
            <a:pPr algn="ctr"/>
            <a:r>
              <a:rPr lang="fr-FR" cap="none" dirty="0" smtClean="0">
                <a:latin typeface="Sakkal Majalla" panose="02000000000000000000" pitchFamily="2" charset="-78"/>
                <a:cs typeface="Sakkal Majalla" panose="02000000000000000000" pitchFamily="2" charset="-78"/>
              </a:rPr>
              <a:t>2- justificatifs</a:t>
            </a:r>
            <a:endParaRPr lang="fr-FR" cap="none" dirty="0">
              <a:latin typeface="Sakkal Majalla" panose="02000000000000000000" pitchFamily="2" charset="-78"/>
              <a:cs typeface="Sakkal Majalla" panose="02000000000000000000" pitchFamily="2" charset="-78"/>
            </a:endParaRPr>
          </a:p>
        </p:txBody>
      </p:sp>
      <p:sp>
        <p:nvSpPr>
          <p:cNvPr id="3" name="Espace réservé du contenu 2"/>
          <p:cNvSpPr>
            <a:spLocks noGrp="1"/>
          </p:cNvSpPr>
          <p:nvPr>
            <p:ph idx="1"/>
          </p:nvPr>
        </p:nvSpPr>
        <p:spPr>
          <a:xfrm>
            <a:off x="142844" y="928670"/>
            <a:ext cx="9001156" cy="5929330"/>
          </a:xfrm>
        </p:spPr>
        <p:txBody>
          <a:bodyPr>
            <a:normAutofit/>
          </a:bodyPr>
          <a:lstStyle/>
          <a:p>
            <a:pPr marL="0" indent="0" algn="just">
              <a:lnSpc>
                <a:spcPct val="120000"/>
              </a:lnSpc>
              <a:buNone/>
            </a:pPr>
            <a:r>
              <a:rPr lang="fr-FR" b="1" dirty="0" smtClean="0">
                <a:solidFill>
                  <a:srgbClr val="FF0000"/>
                </a:solidFill>
                <a:latin typeface="Sakkal Majalla" pitchFamily="2" charset="-78"/>
                <a:cs typeface="Sakkal Majalla" pitchFamily="2" charset="-78"/>
              </a:rPr>
              <a:t>Justificatifs du projet:</a:t>
            </a:r>
          </a:p>
          <a:p>
            <a:pPr>
              <a:buFont typeface="Wingdings" panose="05000000000000000000" pitchFamily="2" charset="2"/>
              <a:buChar char="v"/>
            </a:pPr>
            <a:r>
              <a:rPr lang="fr-FR" sz="2800" dirty="0" smtClean="0">
                <a:solidFill>
                  <a:schemeClr val="tx1"/>
                </a:solidFill>
                <a:latin typeface="Sakkal Majalla" panose="02000000000000000000" pitchFamily="2" charset="-78"/>
                <a:cs typeface="Sakkal Majalla" panose="02000000000000000000" pitchFamily="2" charset="-78"/>
              </a:rPr>
              <a:t>Effectifs alarmants de décrochage scolaire:</a:t>
            </a:r>
          </a:p>
          <a:p>
            <a:pPr>
              <a:buFont typeface="Wingdings" panose="05000000000000000000" pitchFamily="2" charset="2"/>
              <a:buChar char="v"/>
            </a:pPr>
            <a:r>
              <a:rPr lang="fr-FR" sz="2800" dirty="0" smtClean="0">
                <a:solidFill>
                  <a:schemeClr val="tx1"/>
                </a:solidFill>
                <a:latin typeface="Sakkal Majalla" panose="02000000000000000000" pitchFamily="2" charset="-78"/>
                <a:cs typeface="Sakkal Majalla" panose="02000000000000000000" pitchFamily="2" charset="-78"/>
              </a:rPr>
              <a:t>Situation alarmante des </a:t>
            </a:r>
            <a:r>
              <a:rPr lang="fr-FR" sz="2800" dirty="0" err="1" smtClean="0">
                <a:solidFill>
                  <a:schemeClr val="tx1"/>
                </a:solidFill>
                <a:latin typeface="Sakkal Majalla" panose="02000000000000000000" pitchFamily="2" charset="-78"/>
                <a:cs typeface="Sakkal Majalla" panose="02000000000000000000" pitchFamily="2" charset="-78"/>
              </a:rPr>
              <a:t>NEETs</a:t>
            </a:r>
            <a:r>
              <a:rPr lang="fr-FR" sz="2800" dirty="0" smtClean="0">
                <a:solidFill>
                  <a:schemeClr val="tx1"/>
                </a:solidFill>
                <a:latin typeface="Sakkal Majalla" panose="02000000000000000000" pitchFamily="2" charset="-78"/>
                <a:cs typeface="Sakkal Majalla" panose="02000000000000000000" pitchFamily="2" charset="-78"/>
              </a:rPr>
              <a:t>  (</a:t>
            </a:r>
            <a:r>
              <a:rPr lang="fr-FR" sz="2800" dirty="0" err="1" smtClean="0">
                <a:solidFill>
                  <a:schemeClr val="tx1"/>
                </a:solidFill>
                <a:latin typeface="Sakkal Majalla" panose="02000000000000000000" pitchFamily="2" charset="-78"/>
                <a:cs typeface="Sakkal Majalla" panose="02000000000000000000" pitchFamily="2" charset="-78"/>
              </a:rPr>
              <a:t>Neither</a:t>
            </a:r>
            <a:r>
              <a:rPr lang="fr-FR" sz="2800" dirty="0" smtClean="0">
                <a:solidFill>
                  <a:schemeClr val="tx1"/>
                </a:solidFill>
                <a:latin typeface="Sakkal Majalla" panose="02000000000000000000" pitchFamily="2" charset="-78"/>
                <a:cs typeface="Sakkal Majalla" panose="02000000000000000000" pitchFamily="2" charset="-78"/>
              </a:rPr>
              <a:t> in </a:t>
            </a:r>
            <a:r>
              <a:rPr lang="fr-FR" sz="2800" dirty="0" err="1" smtClean="0">
                <a:solidFill>
                  <a:schemeClr val="tx1"/>
                </a:solidFill>
                <a:latin typeface="Sakkal Majalla" panose="02000000000000000000" pitchFamily="2" charset="-78"/>
                <a:cs typeface="Sakkal Majalla" panose="02000000000000000000" pitchFamily="2" charset="-78"/>
              </a:rPr>
              <a:t>employment</a:t>
            </a:r>
            <a:r>
              <a:rPr lang="fr-FR" sz="2800" dirty="0" smtClean="0">
                <a:solidFill>
                  <a:schemeClr val="tx1"/>
                </a:solidFill>
                <a:latin typeface="Sakkal Majalla" panose="02000000000000000000" pitchFamily="2" charset="-78"/>
                <a:cs typeface="Sakkal Majalla" panose="02000000000000000000" pitchFamily="2" charset="-78"/>
              </a:rPr>
              <a:t> </a:t>
            </a:r>
            <a:r>
              <a:rPr lang="fr-FR" sz="2800" dirty="0" err="1" smtClean="0">
                <a:solidFill>
                  <a:schemeClr val="tx1"/>
                </a:solidFill>
                <a:latin typeface="Sakkal Majalla" panose="02000000000000000000" pitchFamily="2" charset="-78"/>
                <a:cs typeface="Sakkal Majalla" panose="02000000000000000000" pitchFamily="2" charset="-78"/>
              </a:rPr>
              <a:t>nor</a:t>
            </a:r>
            <a:r>
              <a:rPr lang="fr-FR" sz="2800" dirty="0" smtClean="0">
                <a:solidFill>
                  <a:schemeClr val="tx1"/>
                </a:solidFill>
                <a:latin typeface="Sakkal Majalla" panose="02000000000000000000" pitchFamily="2" charset="-78"/>
                <a:cs typeface="Sakkal Majalla" panose="02000000000000000000" pitchFamily="2" charset="-78"/>
              </a:rPr>
              <a:t> in </a:t>
            </a:r>
            <a:r>
              <a:rPr lang="fr-FR" sz="2800" dirty="0" err="1" smtClean="0">
                <a:solidFill>
                  <a:schemeClr val="tx1"/>
                </a:solidFill>
                <a:latin typeface="Sakkal Majalla" panose="02000000000000000000" pitchFamily="2" charset="-78"/>
                <a:cs typeface="Sakkal Majalla" panose="02000000000000000000" pitchFamily="2" charset="-78"/>
              </a:rPr>
              <a:t>education</a:t>
            </a:r>
            <a:r>
              <a:rPr lang="fr-FR" sz="2800" dirty="0" smtClean="0">
                <a:solidFill>
                  <a:schemeClr val="tx1"/>
                </a:solidFill>
                <a:latin typeface="Sakkal Majalla" panose="02000000000000000000" pitchFamily="2" charset="-78"/>
                <a:cs typeface="Sakkal Majalla" panose="02000000000000000000" pitchFamily="2" charset="-78"/>
              </a:rPr>
              <a:t> or in training)au Maroc, en 2019 ils représentent 28.5% ces jeunes de la tranche d’âge  15/24ans, sont 1.7 million de jeunes, 75.6% d’entre eux sont des filles</a:t>
            </a:r>
          </a:p>
          <a:p>
            <a:pPr marL="0" indent="0" algn="just">
              <a:lnSpc>
                <a:spcPct val="120000"/>
              </a:lnSpc>
              <a:buNone/>
            </a:pPr>
            <a:endParaRPr lang="fr-FR" sz="7200" b="1" dirty="0">
              <a:latin typeface="Sakkal Majalla" pitchFamily="2" charset="-78"/>
              <a:cs typeface="Sakkal Majalla" pitchFamily="2" charset="-78"/>
            </a:endParaRPr>
          </a:p>
          <a:p>
            <a:pPr algn="just">
              <a:buFont typeface="Wingdings" panose="05000000000000000000" pitchFamily="2" charset="2"/>
              <a:buChar char="v"/>
              <a:defRPr/>
            </a:pPr>
            <a:endParaRPr lang="fr-FR" sz="31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xmlns="" val="12068710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5720" y="142852"/>
            <a:ext cx="8686800" cy="739552"/>
          </a:xfrm>
          <a:solidFill>
            <a:schemeClr val="bg2">
              <a:lumMod val="90000"/>
            </a:schemeClr>
          </a:solidFill>
          <a:ln>
            <a:solidFill>
              <a:srgbClr val="FF0000"/>
            </a:solidFill>
          </a:ln>
          <a:scene3d>
            <a:camera prst="orthographicFront"/>
            <a:lightRig rig="threePt" dir="t"/>
          </a:scene3d>
          <a:sp3d>
            <a:bevelT/>
          </a:sp3d>
        </p:spPr>
        <p:txBody>
          <a:bodyPr>
            <a:normAutofit fontScale="90000"/>
          </a:bodyPr>
          <a:lstStyle/>
          <a:p>
            <a:pPr algn="ctr">
              <a:tabLst>
                <a:tab pos="7078663" algn="l"/>
              </a:tabLst>
            </a:pPr>
            <a:r>
              <a:rPr lang="fr-FR" b="1" cap="none" dirty="0" smtClean="0">
                <a:latin typeface="Sakkal Majalla" panose="02000000000000000000" pitchFamily="2" charset="-78"/>
                <a:cs typeface="Sakkal Majalla" panose="02000000000000000000" pitchFamily="2" charset="-78"/>
              </a:rPr>
              <a:t>3. Objectifs de l’E2C</a:t>
            </a:r>
            <a:endParaRPr lang="fr-FR" b="1" cap="none" dirty="0">
              <a:latin typeface="Sakkal Majalla" panose="02000000000000000000" pitchFamily="2" charset="-78"/>
              <a:cs typeface="Sakkal Majalla" panose="02000000000000000000" pitchFamily="2" charset="-78"/>
            </a:endParaRPr>
          </a:p>
        </p:txBody>
      </p:sp>
      <p:sp>
        <p:nvSpPr>
          <p:cNvPr id="3" name="Espace réservé du contenu 2"/>
          <p:cNvSpPr>
            <a:spLocks noGrp="1"/>
          </p:cNvSpPr>
          <p:nvPr>
            <p:ph idx="1"/>
          </p:nvPr>
        </p:nvSpPr>
        <p:spPr>
          <a:xfrm>
            <a:off x="304800" y="1554163"/>
            <a:ext cx="8686800" cy="5018109"/>
          </a:xfrm>
        </p:spPr>
        <p:txBody>
          <a:bodyPr>
            <a:normAutofit/>
          </a:bodyPr>
          <a:lstStyle/>
          <a:p>
            <a:pPr algn="just">
              <a:buFont typeface="Wingdings" panose="05000000000000000000" pitchFamily="2" charset="2"/>
              <a:buChar char="v"/>
            </a:pPr>
            <a:r>
              <a:rPr lang="fr-FR" b="1" i="1" dirty="0" smtClean="0">
                <a:solidFill>
                  <a:srgbClr val="C00000"/>
                </a:solidFill>
                <a:latin typeface="Sakkal Majalla" panose="02000000000000000000" pitchFamily="2" charset="-78"/>
                <a:cs typeface="Sakkal Majalla" panose="02000000000000000000" pitchFamily="2" charset="-78"/>
              </a:rPr>
              <a:t>Objectif général</a:t>
            </a:r>
            <a:r>
              <a:rPr lang="fr-FR" dirty="0" smtClean="0">
                <a:solidFill>
                  <a:srgbClr val="C00000"/>
                </a:solidFill>
                <a:latin typeface="Sakkal Majalla" panose="02000000000000000000" pitchFamily="2" charset="-78"/>
                <a:cs typeface="Sakkal Majalla" panose="02000000000000000000" pitchFamily="2" charset="-78"/>
              </a:rPr>
              <a:t>: </a:t>
            </a:r>
            <a:r>
              <a:rPr lang="fr-FR" sz="2400" dirty="0" smtClean="0">
                <a:latin typeface="Sakkal Majalla" panose="02000000000000000000" pitchFamily="2" charset="-78"/>
                <a:cs typeface="Sakkal Majalla" panose="02000000000000000000" pitchFamily="2" charset="-78"/>
              </a:rPr>
              <a:t>Accompagner les jeunes décrocheurs15/24 ans à concrétiser leur projet personnel  à la ré »insertion scolaire ou à la formation professionnelle et l’accompagnement à l’insertion socioprofessionnelle.</a:t>
            </a:r>
          </a:p>
          <a:p>
            <a:pPr algn="just">
              <a:buFont typeface="Wingdings" panose="05000000000000000000" pitchFamily="2" charset="2"/>
              <a:buChar char="v"/>
            </a:pPr>
            <a:r>
              <a:rPr lang="fr-FR" sz="2400" dirty="0" smtClean="0">
                <a:latin typeface="Sakkal Majalla" panose="02000000000000000000" pitchFamily="2" charset="-78"/>
                <a:cs typeface="Sakkal Majalla" panose="02000000000000000000" pitchFamily="2" charset="-78"/>
              </a:rPr>
              <a:t> </a:t>
            </a:r>
            <a:r>
              <a:rPr lang="fr-FR" b="1" i="1" dirty="0" smtClean="0">
                <a:solidFill>
                  <a:srgbClr val="C00000"/>
                </a:solidFill>
                <a:latin typeface="Sakkal Majalla" panose="02000000000000000000" pitchFamily="2" charset="-78"/>
                <a:cs typeface="Sakkal Majalla" panose="02000000000000000000" pitchFamily="2" charset="-78"/>
              </a:rPr>
              <a:t>Objectifs spécifiques </a:t>
            </a:r>
            <a:r>
              <a:rPr lang="fr-FR" b="1" i="1" dirty="0" smtClean="0">
                <a:solidFill>
                  <a:srgbClr val="C00000"/>
                </a:solidFill>
                <a:latin typeface="Sakkal Majalla" panose="02000000000000000000" pitchFamily="2" charset="-78"/>
                <a:cs typeface="Sakkal Majalla" panose="02000000000000000000" pitchFamily="2" charset="-78"/>
              </a:rPr>
              <a:t>:</a:t>
            </a:r>
          </a:p>
          <a:p>
            <a:pPr algn="just">
              <a:buFont typeface="Wingdings" pitchFamily="2" charset="2"/>
              <a:buChar char="Ø"/>
            </a:pPr>
            <a:r>
              <a:rPr lang="fr-FR" sz="2000" b="1" i="1" dirty="0" smtClean="0">
                <a:latin typeface="Sakkal Majalla" panose="02000000000000000000" pitchFamily="2" charset="-78"/>
                <a:cs typeface="Sakkal Majalla" panose="02000000000000000000" pitchFamily="2" charset="-78"/>
              </a:rPr>
              <a:t>Accueillir et accompagner les jeunes éligibles à concevoir leur projet personnel;</a:t>
            </a:r>
          </a:p>
          <a:p>
            <a:pPr algn="just">
              <a:buFont typeface="Wingdings" pitchFamily="2" charset="2"/>
              <a:buChar char="Ø"/>
            </a:pPr>
            <a:r>
              <a:rPr lang="fr-FR" sz="2000" b="1" i="1" dirty="0" smtClean="0">
                <a:latin typeface="Sakkal Majalla" panose="02000000000000000000" pitchFamily="2" charset="-78"/>
                <a:cs typeface="Sakkal Majalla" panose="02000000000000000000" pitchFamily="2" charset="-78"/>
              </a:rPr>
              <a:t> </a:t>
            </a:r>
            <a:r>
              <a:rPr lang="fr-FR" sz="2000" b="1" i="1" dirty="0" smtClean="0">
                <a:latin typeface="Sakkal Majalla" panose="02000000000000000000" pitchFamily="2" charset="-78"/>
                <a:cs typeface="Sakkal Majalla" panose="02000000000000000000" pitchFamily="2" charset="-78"/>
              </a:rPr>
              <a:t>Mettre à niveau fonctionnelle des savoirs en langues/maths/informatique</a:t>
            </a:r>
          </a:p>
          <a:p>
            <a:pPr algn="just">
              <a:buFont typeface="Wingdings" pitchFamily="2" charset="2"/>
              <a:buChar char="Ø"/>
            </a:pPr>
            <a:r>
              <a:rPr lang="fr-FR" sz="2000" b="1" i="1" dirty="0" smtClean="0">
                <a:latin typeface="Sakkal Majalla" panose="02000000000000000000" pitchFamily="2" charset="-78"/>
                <a:cs typeface="Sakkal Majalla" panose="02000000000000000000" pitchFamily="2" charset="-78"/>
              </a:rPr>
              <a:t> Renforcement de la personnalité du jeunes à travers des ateliers de Life </a:t>
            </a:r>
            <a:r>
              <a:rPr lang="fr-FR" sz="2000" b="1" i="1" dirty="0" err="1" smtClean="0">
                <a:latin typeface="Sakkal Majalla" panose="02000000000000000000" pitchFamily="2" charset="-78"/>
                <a:cs typeface="Sakkal Majalla" panose="02000000000000000000" pitchFamily="2" charset="-78"/>
              </a:rPr>
              <a:t>Skills</a:t>
            </a:r>
            <a:r>
              <a:rPr lang="fr-FR" sz="2000" b="1" i="1" dirty="0" smtClean="0">
                <a:latin typeface="Sakkal Majalla" panose="02000000000000000000" pitchFamily="2" charset="-78"/>
                <a:cs typeface="Sakkal Majalla" panose="02000000000000000000" pitchFamily="2" charset="-78"/>
              </a:rPr>
              <a:t>  de coaching collectifs et individuel;</a:t>
            </a:r>
          </a:p>
          <a:p>
            <a:pPr algn="just">
              <a:buFont typeface="Wingdings" pitchFamily="2" charset="2"/>
              <a:buChar char="Ø"/>
            </a:pPr>
            <a:r>
              <a:rPr lang="fr-FR" sz="2000" b="1" i="1" dirty="0" smtClean="0">
                <a:latin typeface="Sakkal Majalla" panose="02000000000000000000" pitchFamily="2" charset="-78"/>
                <a:cs typeface="Sakkal Majalla" panose="02000000000000000000" pitchFamily="2" charset="-78"/>
              </a:rPr>
              <a:t> </a:t>
            </a:r>
            <a:r>
              <a:rPr lang="fr-FR" sz="2000" b="1" i="1" dirty="0" smtClean="0">
                <a:latin typeface="Sakkal Majalla" panose="02000000000000000000" pitchFamily="2" charset="-78"/>
                <a:cs typeface="Sakkal Majalla" panose="02000000000000000000" pitchFamily="2" charset="-78"/>
              </a:rPr>
              <a:t>Faire émerger les penchants artistique des jeunes à travers des ateliers d’animation socioculturelle;</a:t>
            </a:r>
          </a:p>
          <a:p>
            <a:pPr algn="just">
              <a:buFont typeface="Wingdings" pitchFamily="2" charset="2"/>
              <a:buChar char="Ø"/>
            </a:pPr>
            <a:r>
              <a:rPr lang="fr-FR" sz="2000" b="1" i="1" dirty="0" smtClean="0">
                <a:latin typeface="Sakkal Majalla" panose="02000000000000000000" pitchFamily="2" charset="-78"/>
                <a:cs typeface="Sakkal Majalla" panose="02000000000000000000" pitchFamily="2" charset="-78"/>
              </a:rPr>
              <a:t>Former professionnellement ;</a:t>
            </a:r>
          </a:p>
          <a:p>
            <a:pPr algn="just">
              <a:buFont typeface="Wingdings" pitchFamily="2" charset="2"/>
              <a:buChar char="Ø"/>
            </a:pPr>
            <a:r>
              <a:rPr lang="fr-FR" sz="2000" b="1" i="1" dirty="0" smtClean="0">
                <a:latin typeface="Sakkal Majalla" panose="02000000000000000000" pitchFamily="2" charset="-78"/>
                <a:cs typeface="Sakkal Majalla" panose="02000000000000000000" pitchFamily="2" charset="-78"/>
              </a:rPr>
              <a:t>Accompagner à travers des ateliers de soft </a:t>
            </a:r>
            <a:r>
              <a:rPr lang="fr-FR" sz="2000" b="1" i="1" dirty="0" err="1" smtClean="0">
                <a:latin typeface="Sakkal Majalla" panose="02000000000000000000" pitchFamily="2" charset="-78"/>
                <a:cs typeface="Sakkal Majalla" panose="02000000000000000000" pitchFamily="2" charset="-78"/>
              </a:rPr>
              <a:t>skills</a:t>
            </a:r>
            <a:r>
              <a:rPr lang="fr-FR" sz="2000" b="1" i="1" dirty="0" smtClean="0">
                <a:latin typeface="Sakkal Majalla" panose="02000000000000000000" pitchFamily="2" charset="-78"/>
                <a:cs typeface="Sakkal Majalla" panose="02000000000000000000" pitchFamily="2" charset="-78"/>
              </a:rPr>
              <a:t>  aux stages et aux opportunités d’insertion socioprofessionnelle . </a:t>
            </a:r>
            <a:endParaRPr lang="fr-FR" sz="2000" b="1" i="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xmlns="" val="7719190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500034" y="0"/>
            <a:ext cx="8072494" cy="571504"/>
          </a:xfrm>
          <a:solidFill>
            <a:schemeClr val="bg2">
              <a:lumMod val="75000"/>
            </a:schemeClr>
          </a:solidFill>
          <a:ln>
            <a:solidFill>
              <a:srgbClr val="FF0000"/>
            </a:solidFill>
          </a:ln>
        </p:spPr>
        <p:txBody>
          <a:bodyPr>
            <a:noAutofit/>
          </a:bodyPr>
          <a:lstStyle/>
          <a:p>
            <a:pPr algn="ctr"/>
            <a:r>
              <a:rPr lang="fr-FR" sz="2000" dirty="0" smtClean="0">
                <a:solidFill>
                  <a:srgbClr val="FF0000"/>
                </a:solidFill>
                <a:effectLst/>
              </a:rPr>
              <a:t>4. Parcours de prise en charge  du bénéficiaire</a:t>
            </a:r>
            <a:endParaRPr lang="fr-FR" sz="2000" dirty="0">
              <a:solidFill>
                <a:srgbClr val="FF0000"/>
              </a:solidFill>
              <a:effectLst/>
            </a:endParaRPr>
          </a:p>
        </p:txBody>
      </p:sp>
      <p:sp>
        <p:nvSpPr>
          <p:cNvPr id="2" name="Espace réservé du contenu 1"/>
          <p:cNvSpPr>
            <a:spLocks noGrp="1"/>
          </p:cNvSpPr>
          <p:nvPr>
            <p:ph idx="1"/>
          </p:nvPr>
        </p:nvSpPr>
        <p:spPr/>
        <p:txBody>
          <a:bodyPr/>
          <a:lstStyle/>
          <a:p>
            <a:pPr>
              <a:buFont typeface="Wingdings" pitchFamily="2" charset="2"/>
              <a:buChar char="§"/>
            </a:pPr>
            <a:endParaRPr lang="fr-FR" sz="2800" dirty="0" smtClean="0"/>
          </a:p>
          <a:p>
            <a:pPr>
              <a:buFont typeface="Wingdings" pitchFamily="2" charset="2"/>
              <a:buChar char="§"/>
            </a:pPr>
            <a:endParaRPr lang="fr-FR" sz="2800" dirty="0" smtClean="0"/>
          </a:p>
          <a:p>
            <a:pPr>
              <a:buFont typeface="Wingdings" pitchFamily="2" charset="2"/>
              <a:buChar char="§"/>
            </a:pPr>
            <a:endParaRPr lang="fr-FR" sz="2800" dirty="0" smtClean="0"/>
          </a:p>
        </p:txBody>
      </p:sp>
      <p:graphicFrame>
        <p:nvGraphicFramePr>
          <p:cNvPr id="4" name="Diagramme 3"/>
          <p:cNvGraphicFramePr/>
          <p:nvPr/>
        </p:nvGraphicFramePr>
        <p:xfrm>
          <a:off x="214282" y="785794"/>
          <a:ext cx="8643998" cy="60007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5" name="Picture 3"/>
          <p:cNvPicPr>
            <a:picLocks noChangeAspect="1" noChangeArrowheads="1"/>
          </p:cNvPicPr>
          <p:nvPr/>
        </p:nvPicPr>
        <p:blipFill>
          <a:blip r:embed="rId6" cstate="print"/>
          <a:srcRect/>
          <a:stretch>
            <a:fillRect/>
          </a:stretch>
        </p:blipFill>
        <p:spPr bwMode="auto">
          <a:xfrm>
            <a:off x="3428992" y="2643182"/>
            <a:ext cx="2571768" cy="2214578"/>
          </a:xfrm>
          <a:prstGeom prst="rect">
            <a:avLst/>
          </a:prstGeom>
          <a:noFill/>
          <a:ln w="9525">
            <a:noFill/>
            <a:miter lim="800000"/>
            <a:headEnd/>
            <a:tailEnd/>
          </a:ln>
          <a:effectLst/>
        </p:spPr>
      </p:pic>
      <p:sp>
        <p:nvSpPr>
          <p:cNvPr id="6" name="Rectangle 5"/>
          <p:cNvSpPr/>
          <p:nvPr/>
        </p:nvSpPr>
        <p:spPr>
          <a:xfrm>
            <a:off x="4279291" y="3244334"/>
            <a:ext cx="585417" cy="369332"/>
          </a:xfrm>
          <a:prstGeom prst="rect">
            <a:avLst/>
          </a:prstGeom>
        </p:spPr>
        <p:txBody>
          <a:bodyPr wrap="none">
            <a:spAutoFit/>
          </a:bodyPr>
          <a:lstStyle/>
          <a:p>
            <a:r>
              <a:rPr lang="fr-FR" b="1" dirty="0" smtClean="0"/>
              <a:t>âge</a:t>
            </a:r>
            <a:endParaRPr lang="fr-F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4800" y="44624"/>
            <a:ext cx="8686800" cy="792088"/>
          </a:xfrm>
          <a:solidFill>
            <a:schemeClr val="bg2">
              <a:lumMod val="75000"/>
            </a:schemeClr>
          </a:solidFill>
          <a:ln>
            <a:solidFill>
              <a:srgbClr val="FF0000"/>
            </a:solidFill>
          </a:ln>
          <a:scene3d>
            <a:camera prst="orthographicFront"/>
            <a:lightRig rig="threePt" dir="t"/>
          </a:scene3d>
          <a:sp3d>
            <a:bevelT/>
          </a:sp3d>
        </p:spPr>
        <p:txBody>
          <a:bodyPr>
            <a:noAutofit/>
          </a:bodyPr>
          <a:lstStyle/>
          <a:p>
            <a:pPr algn="ctr"/>
            <a:r>
              <a:rPr lang="fr-FR" sz="2400" b="1" dirty="0" smtClean="0">
                <a:latin typeface="Sakkal Majalla" panose="02000000000000000000" pitchFamily="2" charset="-78"/>
                <a:cs typeface="Sakkal Majalla" panose="02000000000000000000" pitchFamily="2" charset="-78"/>
              </a:rPr>
              <a:t>S</a:t>
            </a:r>
            <a:r>
              <a:rPr lang="fr-FR" sz="2400" b="1" cap="none" dirty="0" smtClean="0">
                <a:latin typeface="Sakkal Majalla" panose="02000000000000000000" pitchFamily="2" charset="-78"/>
                <a:cs typeface="Sakkal Majalla" panose="02000000000000000000" pitchFamily="2" charset="-78"/>
              </a:rPr>
              <a:t>ervices de l’école de deuxième chance aux jeunes </a:t>
            </a:r>
            <a:r>
              <a:rPr lang="fr-FR" sz="2400" b="1" cap="none" dirty="0" err="1" smtClean="0">
                <a:latin typeface="Sakkal Majalla" panose="02000000000000000000" pitchFamily="2" charset="-78"/>
                <a:cs typeface="Sakkal Majalla" panose="02000000000000000000" pitchFamily="2" charset="-78"/>
              </a:rPr>
              <a:t>bénéficaires</a:t>
            </a:r>
            <a:endParaRPr lang="fr-FR" sz="2400" b="1" cap="none" dirty="0">
              <a:latin typeface="Sakkal Majalla" panose="02000000000000000000" pitchFamily="2" charset="-78"/>
              <a:cs typeface="Sakkal Majalla" panose="02000000000000000000" pitchFamily="2" charset="-78"/>
            </a:endParaRP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xmlns="" val="4000533173"/>
              </p:ext>
            </p:extLst>
          </p:nvPr>
        </p:nvGraphicFramePr>
        <p:xfrm>
          <a:off x="107504" y="980728"/>
          <a:ext cx="8928992" cy="5810974"/>
        </p:xfrm>
        <a:graphic>
          <a:graphicData uri="http://schemas.openxmlformats.org/drawingml/2006/table">
            <a:tbl>
              <a:tblPr firstRow="1" bandRow="1">
                <a:tableStyleId>{5940675A-B579-460E-94D1-54222C63F5DA}</a:tableStyleId>
              </a:tblPr>
              <a:tblGrid>
                <a:gridCol w="1902502"/>
                <a:gridCol w="7026490"/>
              </a:tblGrid>
              <a:tr h="479686">
                <a:tc>
                  <a:txBody>
                    <a:bodyPr/>
                    <a:lstStyle/>
                    <a:p>
                      <a:pPr algn="ctr"/>
                      <a:r>
                        <a:rPr lang="fr-FR" dirty="0" smtClean="0"/>
                        <a:t>Services</a:t>
                      </a:r>
                      <a:endParaRPr lang="fr-FR" dirty="0"/>
                    </a:p>
                  </a:txBody>
                  <a:tcPr>
                    <a:solidFill>
                      <a:schemeClr val="bg1"/>
                    </a:solidFill>
                  </a:tcPr>
                </a:tc>
                <a:tc>
                  <a:txBody>
                    <a:bodyPr/>
                    <a:lstStyle/>
                    <a:p>
                      <a:pPr algn="ctr"/>
                      <a:r>
                        <a:rPr lang="fr-FR" dirty="0" smtClean="0"/>
                        <a:t>Consistance</a:t>
                      </a:r>
                      <a:endParaRPr lang="fr-FR" dirty="0"/>
                    </a:p>
                  </a:txBody>
                  <a:tcPr>
                    <a:solidFill>
                      <a:schemeClr val="bg1"/>
                    </a:solidFill>
                  </a:tcPr>
                </a:tc>
              </a:tr>
              <a:tr h="672440">
                <a:tc>
                  <a:txBody>
                    <a:bodyPr/>
                    <a:lstStyle/>
                    <a:p>
                      <a:pPr algn="ctr"/>
                      <a:r>
                        <a:rPr lang="fr-FR" dirty="0" smtClean="0"/>
                        <a:t>Accueil</a:t>
                      </a:r>
                      <a:endParaRPr lang="fr-FR" dirty="0"/>
                    </a:p>
                  </a:txBody>
                  <a:tcPr anchor="ctr"/>
                </a:tc>
                <a:tc>
                  <a:txBody>
                    <a:bodyPr/>
                    <a:lstStyle/>
                    <a:p>
                      <a:r>
                        <a:rPr lang="fr-FR" dirty="0" smtClean="0"/>
                        <a:t>Orientation, informations sur</a:t>
                      </a:r>
                      <a:r>
                        <a:rPr lang="fr-FR" baseline="0" dirty="0" smtClean="0"/>
                        <a:t> les opportunités de formation et insertion du contexte, </a:t>
                      </a:r>
                      <a:endParaRPr lang="fr-FR" dirty="0"/>
                    </a:p>
                  </a:txBody>
                  <a:tcPr/>
                </a:tc>
              </a:tr>
              <a:tr h="952882">
                <a:tc>
                  <a:txBody>
                    <a:bodyPr/>
                    <a:lstStyle/>
                    <a:p>
                      <a:pPr algn="ctr"/>
                      <a:r>
                        <a:rPr lang="fr-FR" dirty="0" smtClean="0"/>
                        <a:t>Assistance</a:t>
                      </a:r>
                      <a:r>
                        <a:rPr lang="fr-FR" baseline="0" dirty="0" smtClean="0"/>
                        <a:t> </a:t>
                      </a:r>
                    </a:p>
                    <a:p>
                      <a:pPr algn="ctr"/>
                      <a:r>
                        <a:rPr lang="fr-FR" baseline="0" dirty="0" smtClean="0"/>
                        <a:t>sociale</a:t>
                      </a:r>
                      <a:endParaRPr lang="fr-FR" dirty="0"/>
                    </a:p>
                  </a:txBody>
                  <a:tcPr anchor="ctr"/>
                </a:tc>
                <a:tc>
                  <a:txBody>
                    <a:bodyPr/>
                    <a:lstStyle/>
                    <a:p>
                      <a:r>
                        <a:rPr lang="fr-FR" dirty="0" smtClean="0"/>
                        <a:t>Ecoute, Identification des jeunes </a:t>
                      </a:r>
                      <a:r>
                        <a:rPr lang="fr-FR" baseline="0" dirty="0" smtClean="0"/>
                        <a:t>et présenter leur fiche au comité pour prise de décision, suivi des cas avec les autorités sanitaires et faire la médiation avec la famille</a:t>
                      </a:r>
                      <a:endParaRPr lang="fr-FR" dirty="0"/>
                    </a:p>
                  </a:txBody>
                  <a:tcPr/>
                </a:tc>
              </a:tr>
              <a:tr h="847320">
                <a:tc>
                  <a:txBody>
                    <a:bodyPr/>
                    <a:lstStyle/>
                    <a:p>
                      <a:pPr algn="ctr"/>
                      <a:r>
                        <a:rPr lang="fr-FR" dirty="0" smtClean="0"/>
                        <a:t>Mise à</a:t>
                      </a:r>
                      <a:r>
                        <a:rPr lang="fr-FR" baseline="0" dirty="0" smtClean="0"/>
                        <a:t> niveau éducative</a:t>
                      </a:r>
                      <a:endParaRPr lang="fr-FR" dirty="0"/>
                    </a:p>
                  </a:txBody>
                  <a:tcPr anchor="ctr"/>
                </a:tc>
                <a:tc>
                  <a:txBody>
                    <a:bodyPr/>
                    <a:lstStyle/>
                    <a:p>
                      <a:r>
                        <a:rPr lang="fr-FR" dirty="0" smtClean="0"/>
                        <a:t>Passer un test de positionnement</a:t>
                      </a:r>
                      <a:r>
                        <a:rPr lang="fr-FR" baseline="0" dirty="0" smtClean="0"/>
                        <a:t> aux jeunes inscrits officiellement au centre, Monter un programme de mise à niveau éducative</a:t>
                      </a:r>
                      <a:endParaRPr lang="fr-FR" dirty="0"/>
                    </a:p>
                  </a:txBody>
                  <a:tcPr/>
                </a:tc>
              </a:tr>
              <a:tr h="952882">
                <a:tc>
                  <a:txBody>
                    <a:bodyPr/>
                    <a:lstStyle/>
                    <a:p>
                      <a:pPr algn="ctr"/>
                      <a:r>
                        <a:rPr lang="fr-FR" dirty="0" smtClean="0"/>
                        <a:t>Orientation</a:t>
                      </a:r>
                      <a:endParaRPr lang="fr-FR" dirty="0"/>
                    </a:p>
                  </a:txBody>
                  <a:tcPr anchor="ctr"/>
                </a:tc>
                <a:tc>
                  <a:txBody>
                    <a:bodyPr/>
                    <a:lstStyle/>
                    <a:p>
                      <a:r>
                        <a:rPr lang="fr-FR" dirty="0" smtClean="0"/>
                        <a:t>Accompagner le jeune à monter son projet professionnel,</a:t>
                      </a:r>
                      <a:r>
                        <a:rPr lang="fr-FR" baseline="0" dirty="0" smtClean="0"/>
                        <a:t> organiser des stages d’immersion, suivi des stages et de la formation professionnelle </a:t>
                      </a:r>
                      <a:endParaRPr lang="fr-FR" dirty="0"/>
                    </a:p>
                  </a:txBody>
                  <a:tcPr/>
                </a:tc>
              </a:tr>
              <a:tr h="952882">
                <a:tc>
                  <a:txBody>
                    <a:bodyPr/>
                    <a:lstStyle/>
                    <a:p>
                      <a:pPr algn="ctr"/>
                      <a:r>
                        <a:rPr lang="fr-FR" dirty="0" smtClean="0"/>
                        <a:t>Formation professionnelle</a:t>
                      </a:r>
                      <a:endParaRPr lang="fr-FR" dirty="0"/>
                    </a:p>
                  </a:txBody>
                  <a:tcPr anchor="ctr"/>
                </a:tc>
                <a:tc>
                  <a:txBody>
                    <a:bodyPr/>
                    <a:lstStyle/>
                    <a:p>
                      <a:r>
                        <a:rPr lang="fr-FR" dirty="0" smtClean="0"/>
                        <a:t>Deux options:</a:t>
                      </a:r>
                      <a:r>
                        <a:rPr lang="fr-FR" baseline="0" dirty="0" smtClean="0"/>
                        <a:t> en interne sous forme de CFA en partenariat avec la DFP</a:t>
                      </a:r>
                    </a:p>
                    <a:p>
                      <a:r>
                        <a:rPr lang="fr-FR" baseline="0" dirty="0" smtClean="0"/>
                        <a:t>ou externalisation en partenariat avec  les centres de l’OFPPT et les CFA existants dans le périmètre de la préfecture</a:t>
                      </a:r>
                      <a:endParaRPr lang="fr-FR" dirty="0"/>
                    </a:p>
                  </a:txBody>
                  <a:tcPr/>
                </a:tc>
              </a:tr>
              <a:tr h="952882">
                <a:tc>
                  <a:txBody>
                    <a:bodyPr/>
                    <a:lstStyle/>
                    <a:p>
                      <a:pPr algn="ctr"/>
                      <a:r>
                        <a:rPr lang="fr-FR" sz="1600" b="0" dirty="0" smtClean="0"/>
                        <a:t>Accompagnement à l’insertion</a:t>
                      </a:r>
                      <a:endParaRPr lang="fr-FR" sz="1600" b="0" dirty="0"/>
                    </a:p>
                  </a:txBody>
                  <a:tcPr anchor="ctr"/>
                </a:tc>
                <a:tc>
                  <a:txBody>
                    <a:bodyPr/>
                    <a:lstStyle/>
                    <a:p>
                      <a:r>
                        <a:rPr lang="fr-FR" dirty="0" smtClean="0"/>
                        <a:t>Préparation de la phase d’insertion(finalisation</a:t>
                      </a:r>
                      <a:r>
                        <a:rPr lang="fr-FR" baseline="0" dirty="0" smtClean="0"/>
                        <a:t> des </a:t>
                      </a:r>
                      <a:r>
                        <a:rPr lang="fr-FR" baseline="0" dirty="0" err="1" smtClean="0"/>
                        <a:t>CVs</a:t>
                      </a:r>
                      <a:r>
                        <a:rPr lang="fr-FR" baseline="0" dirty="0" smtClean="0"/>
                        <a:t> et Lettres de motivation, simulation d’entretiens d’embauche, recherche d’opportunités d’insertion </a:t>
                      </a:r>
                      <a:endParaRPr lang="fr-FR" dirty="0"/>
                    </a:p>
                  </a:txBody>
                  <a:tcPr/>
                </a:tc>
              </a:tr>
            </a:tbl>
          </a:graphicData>
        </a:graphic>
      </p:graphicFrame>
    </p:spTree>
    <p:extLst>
      <p:ext uri="{BB962C8B-B14F-4D97-AF65-F5344CB8AC3E}">
        <p14:creationId xmlns:p14="http://schemas.microsoft.com/office/powerpoint/2010/main" xmlns="" val="283540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5720" y="142852"/>
            <a:ext cx="8686800" cy="838200"/>
          </a:xfrm>
          <a:solidFill>
            <a:schemeClr val="bg2">
              <a:lumMod val="75000"/>
            </a:schemeClr>
          </a:solidFill>
        </p:spPr>
        <p:txBody>
          <a:bodyPr/>
          <a:lstStyle/>
          <a:p>
            <a:pPr algn="ctr"/>
            <a:r>
              <a:rPr lang="fr-FR" dirty="0" smtClean="0"/>
              <a:t>Bilan </a:t>
            </a:r>
            <a:r>
              <a:rPr lang="fr-FR" dirty="0" err="1" smtClean="0"/>
              <a:t>pluri-annuel</a:t>
            </a:r>
            <a:endParaRPr lang="fr-FR" dirty="0"/>
          </a:p>
        </p:txBody>
      </p:sp>
      <p:sp>
        <p:nvSpPr>
          <p:cNvPr id="3" name="Espace réservé du contenu 2"/>
          <p:cNvSpPr>
            <a:spLocks noGrp="1"/>
          </p:cNvSpPr>
          <p:nvPr>
            <p:ph idx="1"/>
          </p:nvPr>
        </p:nvSpPr>
        <p:spPr>
          <a:xfrm>
            <a:off x="0" y="1285860"/>
            <a:ext cx="9144000" cy="5072097"/>
          </a:xfrm>
        </p:spPr>
        <p:txBody>
          <a:bodyPr>
            <a:normAutofit/>
          </a:bodyPr>
          <a:lstStyle/>
          <a:p>
            <a:pPr>
              <a:buNone/>
            </a:pPr>
            <a:endParaRPr lang="fr-FR" dirty="0" smtClean="0">
              <a:solidFill>
                <a:schemeClr val="tx1"/>
              </a:solidFill>
            </a:endParaRPr>
          </a:p>
          <a:p>
            <a:pPr>
              <a:buFont typeface="Arial" charset="0"/>
              <a:buChar char="•"/>
            </a:pPr>
            <a:endParaRPr lang="fr-FR" dirty="0" smtClean="0"/>
          </a:p>
        </p:txBody>
      </p:sp>
      <p:graphicFrame>
        <p:nvGraphicFramePr>
          <p:cNvPr id="10" name="Graphique 9"/>
          <p:cNvGraphicFramePr/>
          <p:nvPr/>
        </p:nvGraphicFramePr>
        <p:xfrm>
          <a:off x="642910" y="1943100"/>
          <a:ext cx="7643866" cy="391479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 xmlns:a16="http://schemas.microsoft.com/office/drawing/2014/main" id="{4AEE998B-A49A-4A89-A879-73F8F8F6F1F8}"/>
              </a:ext>
            </a:extLst>
          </p:cNvPr>
          <p:cNvSpPr>
            <a:spLocks noGrp="1"/>
          </p:cNvSpPr>
          <p:nvPr>
            <p:ph type="ftr" sz="quarter" idx="11"/>
          </p:nvPr>
        </p:nvSpPr>
        <p:spPr/>
        <p:txBody>
          <a:bodyPr/>
          <a:lstStyle/>
          <a:p>
            <a:r>
              <a:rPr lang="fr-FR" noProof="1"/>
              <a:t>Copyright © 2020 Tous droits réservés </a:t>
            </a:r>
            <a:endParaRPr lang="en-US" noProof="1"/>
          </a:p>
        </p:txBody>
      </p:sp>
      <p:sp>
        <p:nvSpPr>
          <p:cNvPr id="4" name="Slide Number Placeholder 3">
            <a:extLst>
              <a:ext uri="{FF2B5EF4-FFF2-40B4-BE49-F238E27FC236}">
                <a16:creationId xmlns="" xmlns:a16="http://schemas.microsoft.com/office/drawing/2014/main" id="{0BF79136-3719-4C28-A9FD-421491D9172C}"/>
              </a:ext>
            </a:extLst>
          </p:cNvPr>
          <p:cNvSpPr>
            <a:spLocks noGrp="1"/>
          </p:cNvSpPr>
          <p:nvPr>
            <p:ph type="sldNum" sz="quarter" idx="12"/>
          </p:nvPr>
        </p:nvSpPr>
        <p:spPr>
          <a:xfrm>
            <a:off x="8523506" y="6451638"/>
            <a:ext cx="285750" cy="137939"/>
          </a:xfrm>
        </p:spPr>
        <p:txBody>
          <a:bodyPr/>
          <a:lstStyle/>
          <a:p>
            <a:fld id="{71C7C98C-BD82-4BC4-B557-32A906F9C66A}" type="slidenum">
              <a:rPr lang="en-US" noProof="1" dirty="0" smtClean="0"/>
              <a:pPr/>
              <a:t>8</a:t>
            </a:fld>
            <a:endParaRPr lang="en-US" noProof="1"/>
          </a:p>
        </p:txBody>
      </p:sp>
      <p:sp>
        <p:nvSpPr>
          <p:cNvPr id="5" name="ZoneTexte 4">
            <a:extLst>
              <a:ext uri="{FF2B5EF4-FFF2-40B4-BE49-F238E27FC236}">
                <a16:creationId xmlns="" xmlns:a16="http://schemas.microsoft.com/office/drawing/2014/main" id="{C8A4EE92-A4BD-4C5C-89F0-8184EE16B3E0}"/>
              </a:ext>
            </a:extLst>
          </p:cNvPr>
          <p:cNvSpPr txBox="1"/>
          <p:nvPr/>
        </p:nvSpPr>
        <p:spPr>
          <a:xfrm>
            <a:off x="199544" y="120827"/>
            <a:ext cx="3586638" cy="307777"/>
          </a:xfrm>
          <a:prstGeom prst="rect">
            <a:avLst/>
          </a:prstGeom>
          <a:solidFill>
            <a:srgbClr val="B03661"/>
          </a:solidFill>
        </p:spPr>
        <p:txBody>
          <a:bodyPr wrap="square" rtlCol="0">
            <a:spAutoFit/>
          </a:bodyPr>
          <a:lstStyle/>
          <a:p>
            <a:r>
              <a:rPr lang="fr-FR" sz="1400" dirty="0">
                <a:solidFill>
                  <a:schemeClr val="bg1"/>
                </a:solidFill>
              </a:rPr>
              <a:t>Activités </a:t>
            </a:r>
            <a:r>
              <a:rPr lang="fr-FR" sz="1400" dirty="0" smtClean="0">
                <a:solidFill>
                  <a:schemeClr val="bg1"/>
                </a:solidFill>
              </a:rPr>
              <a:t> de formation en </a:t>
            </a:r>
            <a:r>
              <a:rPr lang="fr-FR" sz="1400" dirty="0">
                <a:solidFill>
                  <a:schemeClr val="bg1"/>
                </a:solidFill>
              </a:rPr>
              <a:t>image </a:t>
            </a:r>
          </a:p>
        </p:txBody>
      </p:sp>
      <p:pic>
        <p:nvPicPr>
          <p:cNvPr id="1026" name="Picture 2" descr="C:\Users\acer\Desktop\pour E2C LALLA ASMAA\elec1.jpg"/>
          <p:cNvPicPr>
            <a:picLocks noChangeAspect="1" noChangeArrowheads="1"/>
          </p:cNvPicPr>
          <p:nvPr/>
        </p:nvPicPr>
        <p:blipFill>
          <a:blip r:embed="rId3"/>
          <a:srcRect/>
          <a:stretch>
            <a:fillRect/>
          </a:stretch>
        </p:blipFill>
        <p:spPr bwMode="auto">
          <a:xfrm>
            <a:off x="2714612" y="571479"/>
            <a:ext cx="2786082" cy="1910455"/>
          </a:xfrm>
          <a:prstGeom prst="rect">
            <a:avLst/>
          </a:prstGeom>
          <a:noFill/>
        </p:spPr>
      </p:pic>
      <p:pic>
        <p:nvPicPr>
          <p:cNvPr id="1027" name="Picture 3" descr="C:\Users\acer\Desktop\pour E2C LALLA ASMAA\elec7.jpg"/>
          <p:cNvPicPr>
            <a:picLocks noChangeAspect="1" noChangeArrowheads="1"/>
          </p:cNvPicPr>
          <p:nvPr/>
        </p:nvPicPr>
        <p:blipFill>
          <a:blip r:embed="rId4" cstate="print"/>
          <a:srcRect/>
          <a:stretch>
            <a:fillRect/>
          </a:stretch>
        </p:blipFill>
        <p:spPr bwMode="auto">
          <a:xfrm>
            <a:off x="214282" y="4714884"/>
            <a:ext cx="2000264" cy="1857388"/>
          </a:xfrm>
          <a:prstGeom prst="rect">
            <a:avLst/>
          </a:prstGeom>
          <a:noFill/>
        </p:spPr>
      </p:pic>
      <p:pic>
        <p:nvPicPr>
          <p:cNvPr id="1028" name="Picture 4" descr="C:\Users\acer\Desktop\pour E2C LALLA ASMAA\elec6.jpg"/>
          <p:cNvPicPr>
            <a:picLocks noChangeAspect="1" noChangeArrowheads="1"/>
          </p:cNvPicPr>
          <p:nvPr/>
        </p:nvPicPr>
        <p:blipFill>
          <a:blip r:embed="rId5" cstate="print"/>
          <a:srcRect/>
          <a:stretch>
            <a:fillRect/>
          </a:stretch>
        </p:blipFill>
        <p:spPr bwMode="auto">
          <a:xfrm>
            <a:off x="142844" y="571480"/>
            <a:ext cx="2071702" cy="1785950"/>
          </a:xfrm>
          <a:prstGeom prst="rect">
            <a:avLst/>
          </a:prstGeom>
          <a:noFill/>
        </p:spPr>
      </p:pic>
      <p:pic>
        <p:nvPicPr>
          <p:cNvPr id="1029" name="Picture 5" descr="C:\Users\acer\Desktop\pour E2C LALLA ASMAA\elec5.jpg"/>
          <p:cNvPicPr>
            <a:picLocks noChangeAspect="1" noChangeArrowheads="1"/>
          </p:cNvPicPr>
          <p:nvPr/>
        </p:nvPicPr>
        <p:blipFill>
          <a:blip r:embed="rId6" cstate="print"/>
          <a:srcRect/>
          <a:stretch>
            <a:fillRect/>
          </a:stretch>
        </p:blipFill>
        <p:spPr bwMode="auto">
          <a:xfrm>
            <a:off x="214282" y="2714620"/>
            <a:ext cx="2000264" cy="1857388"/>
          </a:xfrm>
          <a:prstGeom prst="rect">
            <a:avLst/>
          </a:prstGeom>
          <a:noFill/>
        </p:spPr>
      </p:pic>
      <p:pic>
        <p:nvPicPr>
          <p:cNvPr id="1030" name="Picture 6" descr="C:\Users\acer\Desktop\pour E2C LALLA ASMAA\elec4.jpg"/>
          <p:cNvPicPr>
            <a:picLocks noChangeAspect="1" noChangeArrowheads="1"/>
          </p:cNvPicPr>
          <p:nvPr/>
        </p:nvPicPr>
        <p:blipFill>
          <a:blip r:embed="rId7"/>
          <a:srcRect/>
          <a:stretch>
            <a:fillRect/>
          </a:stretch>
        </p:blipFill>
        <p:spPr bwMode="auto">
          <a:xfrm>
            <a:off x="2786050" y="2714620"/>
            <a:ext cx="2714644" cy="2000264"/>
          </a:xfrm>
          <a:prstGeom prst="rect">
            <a:avLst/>
          </a:prstGeom>
          <a:noFill/>
        </p:spPr>
      </p:pic>
      <p:pic>
        <p:nvPicPr>
          <p:cNvPr id="1031" name="Picture 7" descr="C:\Users\acer\Desktop\pour E2C LALLA ASMAA\elec3.jpg"/>
          <p:cNvPicPr>
            <a:picLocks noChangeAspect="1" noChangeArrowheads="1"/>
          </p:cNvPicPr>
          <p:nvPr/>
        </p:nvPicPr>
        <p:blipFill>
          <a:blip r:embed="rId8" cstate="print"/>
          <a:srcRect/>
          <a:stretch>
            <a:fillRect/>
          </a:stretch>
        </p:blipFill>
        <p:spPr bwMode="auto">
          <a:xfrm>
            <a:off x="6215074" y="571480"/>
            <a:ext cx="2547955" cy="2047872"/>
          </a:xfrm>
          <a:prstGeom prst="rect">
            <a:avLst/>
          </a:prstGeom>
          <a:noFill/>
        </p:spPr>
      </p:pic>
      <p:pic>
        <p:nvPicPr>
          <p:cNvPr id="1032" name="Picture 8" descr="C:\Users\acer\Desktop\pour E2C LALLA ASMAA\elec2.jpg"/>
          <p:cNvPicPr>
            <a:picLocks noChangeAspect="1" noChangeArrowheads="1"/>
          </p:cNvPicPr>
          <p:nvPr/>
        </p:nvPicPr>
        <p:blipFill>
          <a:blip r:embed="rId9" cstate="print"/>
          <a:srcRect/>
          <a:stretch>
            <a:fillRect/>
          </a:stretch>
        </p:blipFill>
        <p:spPr bwMode="auto">
          <a:xfrm>
            <a:off x="6072198" y="2857496"/>
            <a:ext cx="2643206" cy="1857388"/>
          </a:xfrm>
          <a:prstGeom prst="rect">
            <a:avLst/>
          </a:prstGeom>
          <a:noFill/>
        </p:spPr>
      </p:pic>
      <p:pic>
        <p:nvPicPr>
          <p:cNvPr id="1040" name="Picture 16" descr="C:\Users\acer\Desktop\ea32c07a-94ad-4bc9-b935-e506851b0e2d.jpg"/>
          <p:cNvPicPr>
            <a:picLocks noChangeAspect="1" noChangeArrowheads="1"/>
          </p:cNvPicPr>
          <p:nvPr/>
        </p:nvPicPr>
        <p:blipFill>
          <a:blip r:embed="rId10" cstate="print"/>
          <a:srcRect/>
          <a:stretch>
            <a:fillRect/>
          </a:stretch>
        </p:blipFill>
        <p:spPr bwMode="auto">
          <a:xfrm>
            <a:off x="3071802" y="5000636"/>
            <a:ext cx="2643206" cy="1857364"/>
          </a:xfrm>
          <a:prstGeom prst="rect">
            <a:avLst/>
          </a:prstGeom>
          <a:noFill/>
        </p:spPr>
      </p:pic>
      <p:pic>
        <p:nvPicPr>
          <p:cNvPr id="1041" name="Picture 17"/>
          <p:cNvPicPr>
            <a:picLocks noChangeAspect="1" noChangeArrowheads="1"/>
          </p:cNvPicPr>
          <p:nvPr/>
        </p:nvPicPr>
        <p:blipFill>
          <a:blip r:embed="rId11" cstate="print"/>
          <a:srcRect/>
          <a:stretch>
            <a:fillRect/>
          </a:stretch>
        </p:blipFill>
        <p:spPr bwMode="auto">
          <a:xfrm>
            <a:off x="6643702" y="5072074"/>
            <a:ext cx="2214578" cy="1643074"/>
          </a:xfrm>
          <a:prstGeom prst="rect">
            <a:avLst/>
          </a:prstGeom>
          <a:noFill/>
          <a:ln w="9525">
            <a:noFill/>
            <a:miter lim="800000"/>
            <a:headEnd/>
            <a:tailEnd/>
          </a:ln>
          <a:effectLst/>
        </p:spPr>
      </p:pic>
    </p:spTree>
    <p:extLst>
      <p:ext uri="{BB962C8B-B14F-4D97-AF65-F5344CB8AC3E}">
        <p14:creationId xmlns="" xmlns:p14="http://schemas.microsoft.com/office/powerpoint/2010/main" val="3756940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96908"/>
          </a:xfrm>
          <a:solidFill>
            <a:schemeClr val="bg2">
              <a:lumMod val="90000"/>
            </a:schemeClr>
          </a:solidFill>
          <a:ln>
            <a:solidFill>
              <a:srgbClr val="FF0000"/>
            </a:solidFill>
          </a:ln>
          <a:scene3d>
            <a:camera prst="orthographicFront"/>
            <a:lightRig rig="threePt" dir="t"/>
          </a:scene3d>
          <a:sp3d>
            <a:bevelT w="152400" h="50800" prst="softRound"/>
          </a:sp3d>
        </p:spPr>
        <p:txBody>
          <a:bodyPr/>
          <a:lstStyle/>
          <a:p>
            <a:r>
              <a:rPr lang="fr-FR" b="1" dirty="0" smtClean="0">
                <a:latin typeface="Sakkal Majalla" pitchFamily="2" charset="-78"/>
                <a:cs typeface="Sakkal Majalla" pitchFamily="2" charset="-78"/>
              </a:rPr>
              <a:t>Financement du projet </a:t>
            </a:r>
            <a:endParaRPr lang="fr-FR" b="1" dirty="0">
              <a:latin typeface="Sakkal Majalla" pitchFamily="2" charset="-78"/>
              <a:cs typeface="Sakkal Majalla" pitchFamily="2" charset="-78"/>
            </a:endParaRPr>
          </a:p>
        </p:txBody>
      </p:sp>
      <p:graphicFrame>
        <p:nvGraphicFramePr>
          <p:cNvPr id="4" name="Espace réservé du contenu 3"/>
          <p:cNvGraphicFramePr>
            <a:graphicFrameLocks noGrp="1"/>
          </p:cNvGraphicFramePr>
          <p:nvPr>
            <p:ph idx="1"/>
          </p:nvPr>
        </p:nvGraphicFramePr>
        <p:xfrm>
          <a:off x="214282" y="1643050"/>
          <a:ext cx="8929718" cy="3474720"/>
        </p:xfrm>
        <a:graphic>
          <a:graphicData uri="http://schemas.openxmlformats.org/drawingml/2006/table">
            <a:tbl>
              <a:tblPr firstRow="1" bandRow="1">
                <a:tableStyleId>{5940675A-B579-460E-94D1-54222C63F5DA}</a:tableStyleId>
              </a:tblPr>
              <a:tblGrid>
                <a:gridCol w="1190629"/>
                <a:gridCol w="818557"/>
                <a:gridCol w="967386"/>
                <a:gridCol w="1339458"/>
                <a:gridCol w="1413872"/>
                <a:gridCol w="1597457"/>
                <a:gridCol w="1602359"/>
              </a:tblGrid>
              <a:tr h="370840">
                <a:tc>
                  <a:txBody>
                    <a:bodyPr/>
                    <a:lstStyle/>
                    <a:p>
                      <a:pPr algn="ctr"/>
                      <a:r>
                        <a:rPr lang="fr-FR" sz="1800" b="1" dirty="0" smtClean="0">
                          <a:latin typeface="Sakkal Majalla" pitchFamily="2" charset="-78"/>
                          <a:cs typeface="Sakkal Majalla" pitchFamily="2" charset="-78"/>
                        </a:rPr>
                        <a:t>Année</a:t>
                      </a:r>
                      <a:endParaRPr lang="fr-FR" sz="1800" b="1" dirty="0">
                        <a:latin typeface="Sakkal Majalla" pitchFamily="2" charset="-78"/>
                        <a:cs typeface="Sakkal Majalla" pitchFamily="2" charset="-78"/>
                      </a:endParaRPr>
                    </a:p>
                  </a:txBody>
                  <a:tcPr anchor="ctr"/>
                </a:tc>
                <a:tc>
                  <a:txBody>
                    <a:bodyPr/>
                    <a:lstStyle/>
                    <a:p>
                      <a:pPr algn="ctr"/>
                      <a:r>
                        <a:rPr lang="fr-FR" sz="1800" b="1" dirty="0" smtClean="0">
                          <a:latin typeface="Sakkal Majalla" pitchFamily="2" charset="-78"/>
                          <a:cs typeface="Sakkal Majalla" pitchFamily="2" charset="-78"/>
                        </a:rPr>
                        <a:t>Effectif</a:t>
                      </a:r>
                      <a:endParaRPr lang="fr-FR" sz="1800" b="1" dirty="0">
                        <a:latin typeface="Sakkal Majalla" pitchFamily="2" charset="-78"/>
                        <a:cs typeface="Sakkal Majalla" pitchFamily="2" charset="-78"/>
                      </a:endParaRPr>
                    </a:p>
                  </a:txBody>
                  <a:tcPr anchor="ctr"/>
                </a:tc>
                <a:tc>
                  <a:txBody>
                    <a:bodyPr/>
                    <a:lstStyle/>
                    <a:p>
                      <a:pPr algn="ctr"/>
                      <a:r>
                        <a:rPr lang="fr-FR" sz="1800" b="1" dirty="0" smtClean="0">
                          <a:latin typeface="Sakkal Majalla" pitchFamily="2" charset="-78"/>
                          <a:cs typeface="Sakkal Majalla" pitchFamily="2" charset="-78"/>
                        </a:rPr>
                        <a:t>Cout/</a:t>
                      </a:r>
                      <a:r>
                        <a:rPr lang="fr-FR" sz="1800" b="1" dirty="0" err="1" smtClean="0">
                          <a:latin typeface="Sakkal Majalla" pitchFamily="2" charset="-78"/>
                          <a:cs typeface="Sakkal Majalla" pitchFamily="2" charset="-78"/>
                        </a:rPr>
                        <a:t>bénéf</a:t>
                      </a:r>
                      <a:endParaRPr lang="fr-FR" sz="1800" b="1" dirty="0">
                        <a:latin typeface="Sakkal Majalla" pitchFamily="2" charset="-78"/>
                        <a:cs typeface="Sakkal Majalla" pitchFamily="2" charset="-78"/>
                      </a:endParaRPr>
                    </a:p>
                  </a:txBody>
                  <a:tcPr anchor="ctr"/>
                </a:tc>
                <a:tc>
                  <a:txBody>
                    <a:bodyPr/>
                    <a:lstStyle/>
                    <a:p>
                      <a:pPr algn="ctr"/>
                      <a:r>
                        <a:rPr lang="fr-FR" sz="1800" b="1" dirty="0" smtClean="0">
                          <a:latin typeface="Sakkal Majalla" pitchFamily="2" charset="-78"/>
                          <a:cs typeface="Sakkal Majalla" pitchFamily="2" charset="-78"/>
                        </a:rPr>
                        <a:t>Besoin en financement</a:t>
                      </a:r>
                      <a:endParaRPr lang="fr-FR" sz="1800" b="1" dirty="0">
                        <a:latin typeface="Sakkal Majalla" pitchFamily="2" charset="-78"/>
                        <a:cs typeface="Sakkal Majalla" pitchFamily="2" charset="-78"/>
                      </a:endParaRPr>
                    </a:p>
                  </a:txBody>
                  <a:tcPr anchor="ctr"/>
                </a:tc>
                <a:tc>
                  <a:txBody>
                    <a:bodyPr/>
                    <a:lstStyle/>
                    <a:p>
                      <a:pPr algn="ctr"/>
                      <a:r>
                        <a:rPr lang="fr-FR" sz="1800" b="1" dirty="0" smtClean="0">
                          <a:latin typeface="Sakkal Majalla" pitchFamily="2" charset="-78"/>
                          <a:cs typeface="Sakkal Majalla" pitchFamily="2" charset="-78"/>
                        </a:rPr>
                        <a:t>Disponibilités financières</a:t>
                      </a:r>
                      <a:endParaRPr lang="fr-FR" sz="1800" b="1" dirty="0">
                        <a:latin typeface="Sakkal Majalla" pitchFamily="2" charset="-78"/>
                        <a:cs typeface="Sakkal Majalla" pitchFamily="2" charset="-78"/>
                      </a:endParaRPr>
                    </a:p>
                  </a:txBody>
                  <a:tcPr anchor="ctr"/>
                </a:tc>
                <a:tc>
                  <a:txBody>
                    <a:bodyPr/>
                    <a:lstStyle/>
                    <a:p>
                      <a:pPr algn="ctr"/>
                      <a:r>
                        <a:rPr lang="fr-FR" sz="1800" b="1" dirty="0" smtClean="0">
                          <a:latin typeface="Sakkal Majalla" pitchFamily="2" charset="-78"/>
                          <a:cs typeface="Sakkal Majalla" pitchFamily="2" charset="-78"/>
                        </a:rPr>
                        <a:t>Sources </a:t>
                      </a:r>
                    </a:p>
                    <a:p>
                      <a:pPr algn="ctr"/>
                      <a:r>
                        <a:rPr lang="fr-FR" sz="1800" b="1" dirty="0" smtClean="0">
                          <a:latin typeface="Sakkal Majalla" pitchFamily="2" charset="-78"/>
                          <a:cs typeface="Sakkal Majalla" pitchFamily="2" charset="-78"/>
                        </a:rPr>
                        <a:t>de financement</a:t>
                      </a:r>
                      <a:endParaRPr lang="fr-FR" sz="1800" b="1" dirty="0">
                        <a:latin typeface="Sakkal Majalla" pitchFamily="2" charset="-78"/>
                        <a:cs typeface="Sakkal Majalla" pitchFamily="2" charset="-78"/>
                      </a:endParaRPr>
                    </a:p>
                  </a:txBody>
                  <a:tcPr anchor="ctr"/>
                </a:tc>
                <a:tc>
                  <a:txBody>
                    <a:bodyPr/>
                    <a:lstStyle/>
                    <a:p>
                      <a:pPr algn="ctr"/>
                      <a:r>
                        <a:rPr lang="fr-FR" sz="1800" b="1" dirty="0" smtClean="0">
                          <a:latin typeface="Sakkal Majalla" pitchFamily="2" charset="-78"/>
                          <a:cs typeface="Sakkal Majalla" pitchFamily="2" charset="-78"/>
                        </a:rPr>
                        <a:t>Difficultés</a:t>
                      </a:r>
                      <a:endParaRPr lang="fr-FR" sz="1800" b="1" dirty="0">
                        <a:latin typeface="Sakkal Majalla" pitchFamily="2" charset="-78"/>
                        <a:cs typeface="Sakkal Majalla" pitchFamily="2" charset="-78"/>
                      </a:endParaRPr>
                    </a:p>
                  </a:txBody>
                  <a:tcPr anchor="ctr"/>
                </a:tc>
              </a:tr>
              <a:tr h="370840">
                <a:tc>
                  <a:txBody>
                    <a:bodyPr/>
                    <a:lstStyle/>
                    <a:p>
                      <a:pPr algn="ctr"/>
                      <a:r>
                        <a:rPr lang="fr-FR" sz="1800" b="1" dirty="0" smtClean="0">
                          <a:latin typeface="Sakkal Majalla" pitchFamily="2" charset="-78"/>
                          <a:cs typeface="Sakkal Majalla" pitchFamily="2" charset="-78"/>
                        </a:rPr>
                        <a:t>2019/2020</a:t>
                      </a:r>
                      <a:endParaRPr lang="fr-FR" sz="1800" b="1" dirty="0">
                        <a:latin typeface="Sakkal Majalla" pitchFamily="2" charset="-78"/>
                        <a:cs typeface="Sakkal Majalla" pitchFamily="2" charset="-78"/>
                      </a:endParaRPr>
                    </a:p>
                  </a:txBody>
                  <a:tcPr/>
                </a:tc>
                <a:tc>
                  <a:txBody>
                    <a:bodyPr/>
                    <a:lstStyle/>
                    <a:p>
                      <a:pPr algn="ctr"/>
                      <a:r>
                        <a:rPr lang="fr-FR" sz="1800" b="1" dirty="0" smtClean="0">
                          <a:latin typeface="Sakkal Majalla" pitchFamily="2" charset="-78"/>
                          <a:cs typeface="Sakkal Majalla" pitchFamily="2" charset="-78"/>
                        </a:rPr>
                        <a:t>75</a:t>
                      </a:r>
                      <a:endParaRPr lang="fr-FR" sz="1800" b="1" dirty="0">
                        <a:latin typeface="Sakkal Majalla" pitchFamily="2" charset="-78"/>
                        <a:cs typeface="Sakkal Majalla" pitchFamily="2" charset="-78"/>
                      </a:endParaRPr>
                    </a:p>
                  </a:txBody>
                  <a:tcPr/>
                </a:tc>
                <a:tc rowSpan="4">
                  <a:txBody>
                    <a:bodyPr/>
                    <a:lstStyle/>
                    <a:p>
                      <a:pPr algn="ctr"/>
                      <a:r>
                        <a:rPr lang="fr-FR" sz="1700" b="1" dirty="0" smtClean="0">
                          <a:latin typeface="Sakkal Majalla" pitchFamily="2" charset="-78"/>
                          <a:cs typeface="Sakkal Majalla" pitchFamily="2" charset="-78"/>
                        </a:rPr>
                        <a:t>10 000.00</a:t>
                      </a:r>
                      <a:endParaRPr lang="fr-FR" sz="1700" b="1" dirty="0">
                        <a:latin typeface="Sakkal Majalla" pitchFamily="2" charset="-78"/>
                        <a:cs typeface="Sakkal Majalla" pitchFamily="2" charset="-78"/>
                      </a:endParaRPr>
                    </a:p>
                  </a:txBody>
                  <a:tcPr anchor="ctr"/>
                </a:tc>
                <a:tc>
                  <a:txBody>
                    <a:bodyPr/>
                    <a:lstStyle/>
                    <a:p>
                      <a:pPr algn="ctr"/>
                      <a:r>
                        <a:rPr lang="fr-FR" sz="1800" b="1" dirty="0" smtClean="0">
                          <a:latin typeface="Sakkal Majalla" pitchFamily="2" charset="-78"/>
                          <a:cs typeface="Sakkal Majalla" pitchFamily="2" charset="-78"/>
                        </a:rPr>
                        <a:t>750.000.00</a:t>
                      </a:r>
                      <a:endParaRPr lang="fr-FR" sz="1800" b="1" dirty="0">
                        <a:latin typeface="Sakkal Majalla" pitchFamily="2" charset="-78"/>
                        <a:cs typeface="Sakkal Majalla" pitchFamily="2" charset="-78"/>
                      </a:endParaRPr>
                    </a:p>
                  </a:txBody>
                  <a:tcPr/>
                </a:tc>
                <a:tc>
                  <a:txBody>
                    <a:bodyPr/>
                    <a:lstStyle/>
                    <a:p>
                      <a:pPr algn="ctr"/>
                      <a:r>
                        <a:rPr lang="fr-FR" sz="1800" b="1" dirty="0" smtClean="0">
                          <a:latin typeface="Sakkal Majalla" pitchFamily="2" charset="-78"/>
                          <a:cs typeface="Sakkal Majalla" pitchFamily="2" charset="-78"/>
                        </a:rPr>
                        <a:t>240 000.00</a:t>
                      </a:r>
                      <a:endParaRPr lang="fr-FR" sz="1800" b="1" dirty="0">
                        <a:latin typeface="Sakkal Majalla" pitchFamily="2" charset="-78"/>
                        <a:cs typeface="Sakkal Majalla" pitchFamily="2" charset="-78"/>
                      </a:endParaRPr>
                    </a:p>
                  </a:txBody>
                  <a:tcPr/>
                </a:tc>
                <a:tc>
                  <a:txBody>
                    <a:bodyPr/>
                    <a:lstStyle/>
                    <a:p>
                      <a:pPr algn="ctr"/>
                      <a:r>
                        <a:rPr lang="fr-FR" sz="1800" b="1" dirty="0" smtClean="0">
                          <a:latin typeface="Sakkal Majalla" pitchFamily="2" charset="-78"/>
                          <a:cs typeface="Sakkal Majalla" pitchFamily="2" charset="-78"/>
                        </a:rPr>
                        <a:t>MEN</a:t>
                      </a:r>
                      <a:endParaRPr lang="fr-FR" sz="1800" b="1" dirty="0">
                        <a:latin typeface="Sakkal Majalla" pitchFamily="2" charset="-78"/>
                        <a:cs typeface="Sakkal Majalla" pitchFamily="2" charset="-78"/>
                      </a:endParaRPr>
                    </a:p>
                  </a:txBody>
                  <a:tcPr/>
                </a:tc>
                <a:tc rowSpan="4">
                  <a:txBody>
                    <a:bodyPr/>
                    <a:lstStyle/>
                    <a:p>
                      <a:pPr algn="ctr"/>
                      <a:r>
                        <a:rPr lang="fr-FR" sz="1800" b="1" dirty="0" smtClean="0">
                          <a:latin typeface="Sakkal Majalla" pitchFamily="2" charset="-78"/>
                          <a:cs typeface="Sakkal Majalla" pitchFamily="2" charset="-78"/>
                        </a:rPr>
                        <a:t>Difficultés à mobiliser</a:t>
                      </a:r>
                      <a:r>
                        <a:rPr lang="fr-FR" sz="1800" b="1" baseline="0" dirty="0" smtClean="0">
                          <a:latin typeface="Sakkal Majalla" pitchFamily="2" charset="-78"/>
                          <a:cs typeface="Sakkal Majalla" pitchFamily="2" charset="-78"/>
                        </a:rPr>
                        <a:t> des fonds/ Non-conformité du système des tranches opérés par le Men avec les besoins/ retard de versement des tranches</a:t>
                      </a:r>
                      <a:endParaRPr lang="fr-FR" sz="1800" b="1" dirty="0">
                        <a:latin typeface="Sakkal Majalla" pitchFamily="2" charset="-78"/>
                        <a:cs typeface="Sakkal Majalla" pitchFamily="2" charset="-78"/>
                      </a:endParaRPr>
                    </a:p>
                  </a:txBody>
                  <a:tcPr/>
                </a:tc>
              </a:tr>
              <a:tr h="370840">
                <a:tc>
                  <a:txBody>
                    <a:bodyPr/>
                    <a:lstStyle/>
                    <a:p>
                      <a:pPr algn="ctr"/>
                      <a:r>
                        <a:rPr lang="fr-FR" sz="1800" b="1" dirty="0" smtClean="0">
                          <a:latin typeface="Sakkal Majalla" pitchFamily="2" charset="-78"/>
                          <a:cs typeface="Sakkal Majalla" pitchFamily="2" charset="-78"/>
                        </a:rPr>
                        <a:t>2020/2021</a:t>
                      </a:r>
                      <a:endParaRPr lang="fr-FR" sz="1800" b="1" dirty="0">
                        <a:latin typeface="Sakkal Majalla" pitchFamily="2" charset="-78"/>
                        <a:cs typeface="Sakkal Majalla" pitchFamily="2" charset="-78"/>
                      </a:endParaRPr>
                    </a:p>
                  </a:txBody>
                  <a:tcPr/>
                </a:tc>
                <a:tc>
                  <a:txBody>
                    <a:bodyPr/>
                    <a:lstStyle/>
                    <a:p>
                      <a:pPr algn="ctr"/>
                      <a:r>
                        <a:rPr lang="fr-FR" sz="1800" b="1" dirty="0" smtClean="0">
                          <a:latin typeface="Sakkal Majalla" pitchFamily="2" charset="-78"/>
                          <a:cs typeface="Sakkal Majalla" pitchFamily="2" charset="-78"/>
                        </a:rPr>
                        <a:t>91</a:t>
                      </a:r>
                      <a:endParaRPr lang="fr-FR" sz="1800" b="1" dirty="0">
                        <a:latin typeface="Sakkal Majalla" pitchFamily="2" charset="-78"/>
                        <a:cs typeface="Sakkal Majalla" pitchFamily="2" charset="-78"/>
                      </a:endParaRPr>
                    </a:p>
                  </a:txBody>
                  <a:tcPr/>
                </a:tc>
                <a:tc vMerge="1">
                  <a:txBody>
                    <a:bodyPr/>
                    <a:lstStyle/>
                    <a:p>
                      <a:pPr algn="ctr"/>
                      <a:endParaRPr lang="fr-FR" sz="1800" b="1" dirty="0">
                        <a:latin typeface="Sakkal Majalla" pitchFamily="2" charset="-78"/>
                        <a:cs typeface="Sakkal Majalla" pitchFamily="2" charset="-78"/>
                      </a:endParaRPr>
                    </a:p>
                  </a:txBody>
                  <a:tcPr/>
                </a:tc>
                <a:tc>
                  <a:txBody>
                    <a:bodyPr/>
                    <a:lstStyle/>
                    <a:p>
                      <a:pPr algn="ctr"/>
                      <a:r>
                        <a:rPr lang="fr-FR" sz="1800" b="1" dirty="0" smtClean="0">
                          <a:latin typeface="Sakkal Majalla" pitchFamily="2" charset="-78"/>
                          <a:cs typeface="Sakkal Majalla" pitchFamily="2" charset="-78"/>
                        </a:rPr>
                        <a:t>750 000.00</a:t>
                      </a:r>
                      <a:endParaRPr lang="fr-FR" sz="1800" b="1" dirty="0">
                        <a:latin typeface="Sakkal Majalla" pitchFamily="2" charset="-78"/>
                        <a:cs typeface="Sakkal Majalla" pitchFamily="2" charset="-78"/>
                      </a:endParaRPr>
                    </a:p>
                  </a:txBody>
                  <a:tcPr/>
                </a:tc>
                <a:tc>
                  <a:txBody>
                    <a:bodyPr/>
                    <a:lstStyle/>
                    <a:p>
                      <a:pPr algn="ctr"/>
                      <a:r>
                        <a:rPr lang="fr-FR" sz="1800" b="1" dirty="0" smtClean="0">
                          <a:latin typeface="Sakkal Majalla" pitchFamily="2" charset="-78"/>
                          <a:cs typeface="Sakkal Majalla" pitchFamily="2" charset="-78"/>
                        </a:rPr>
                        <a:t>300.000.00</a:t>
                      </a:r>
                      <a:endParaRPr lang="fr-FR" sz="1800" b="1" dirty="0">
                        <a:latin typeface="Sakkal Majalla" pitchFamily="2" charset="-78"/>
                        <a:cs typeface="Sakkal Majalla" pitchFamily="2" charset="-78"/>
                      </a:endParaRPr>
                    </a:p>
                  </a:txBody>
                  <a:tcPr/>
                </a:tc>
                <a:tc>
                  <a:txBody>
                    <a:bodyPr/>
                    <a:lstStyle/>
                    <a:p>
                      <a:pPr algn="ctr"/>
                      <a:r>
                        <a:rPr lang="fr-FR" sz="1800" b="1" dirty="0" smtClean="0">
                          <a:latin typeface="Sakkal Majalla" pitchFamily="2" charset="-78"/>
                          <a:cs typeface="Sakkal Majalla" pitchFamily="2" charset="-78"/>
                        </a:rPr>
                        <a:t>MEN</a:t>
                      </a:r>
                      <a:endParaRPr lang="fr-FR" sz="1800" b="1" dirty="0">
                        <a:latin typeface="Sakkal Majalla" pitchFamily="2" charset="-78"/>
                        <a:cs typeface="Sakkal Majalla" pitchFamily="2" charset="-78"/>
                      </a:endParaRPr>
                    </a:p>
                  </a:txBody>
                  <a:tcPr/>
                </a:tc>
                <a:tc vMerge="1">
                  <a:txBody>
                    <a:bodyPr/>
                    <a:lstStyle/>
                    <a:p>
                      <a:endParaRPr lang="fr-FR" sz="1800" b="1" dirty="0">
                        <a:latin typeface="Sakkal Majalla" pitchFamily="2" charset="-78"/>
                        <a:cs typeface="Sakkal Majalla" pitchFamily="2" charset="-78"/>
                      </a:endParaRPr>
                    </a:p>
                  </a:txBody>
                  <a:tcPr/>
                </a:tc>
              </a:tr>
              <a:tr h="987126">
                <a:tc>
                  <a:txBody>
                    <a:bodyPr/>
                    <a:lstStyle/>
                    <a:p>
                      <a:pPr algn="ctr"/>
                      <a:r>
                        <a:rPr lang="fr-FR" sz="1800" b="1" dirty="0" smtClean="0">
                          <a:latin typeface="Sakkal Majalla" pitchFamily="2" charset="-78"/>
                          <a:cs typeface="Sakkal Majalla" pitchFamily="2" charset="-78"/>
                        </a:rPr>
                        <a:t>2021/2022</a:t>
                      </a:r>
                      <a:endParaRPr lang="fr-FR" sz="1800" b="1" dirty="0">
                        <a:latin typeface="Sakkal Majalla" pitchFamily="2" charset="-78"/>
                        <a:cs typeface="Sakkal Majalla" pitchFamily="2" charset="-78"/>
                      </a:endParaRPr>
                    </a:p>
                  </a:txBody>
                  <a:tcPr anchor="ctr"/>
                </a:tc>
                <a:tc>
                  <a:txBody>
                    <a:bodyPr/>
                    <a:lstStyle/>
                    <a:p>
                      <a:pPr algn="ctr"/>
                      <a:r>
                        <a:rPr lang="fr-FR" sz="1800" b="1" dirty="0" smtClean="0">
                          <a:latin typeface="Sakkal Majalla" pitchFamily="2" charset="-78"/>
                          <a:cs typeface="Sakkal Majalla" pitchFamily="2" charset="-78"/>
                        </a:rPr>
                        <a:t>130</a:t>
                      </a:r>
                      <a:endParaRPr lang="fr-FR" sz="1800" b="1" dirty="0">
                        <a:latin typeface="Sakkal Majalla" pitchFamily="2" charset="-78"/>
                        <a:cs typeface="Sakkal Majalla" pitchFamily="2" charset="-78"/>
                      </a:endParaRPr>
                    </a:p>
                  </a:txBody>
                  <a:tcPr anchor="ctr"/>
                </a:tc>
                <a:tc vMerge="1">
                  <a:txBody>
                    <a:bodyPr/>
                    <a:lstStyle/>
                    <a:p>
                      <a:pPr algn="ctr"/>
                      <a:endParaRPr lang="fr-FR" sz="1800" b="1" dirty="0">
                        <a:latin typeface="Sakkal Majalla" pitchFamily="2" charset="-78"/>
                        <a:cs typeface="Sakkal Majalla" pitchFamily="2" charset="-78"/>
                      </a:endParaRPr>
                    </a:p>
                  </a:txBody>
                  <a:tcPr/>
                </a:tc>
                <a:tc>
                  <a:txBody>
                    <a:bodyPr/>
                    <a:lstStyle/>
                    <a:p>
                      <a:pPr algn="ctr"/>
                      <a:r>
                        <a:rPr lang="fr-FR" sz="1800" b="1" dirty="0" smtClean="0">
                          <a:latin typeface="Sakkal Majalla" pitchFamily="2" charset="-78"/>
                          <a:cs typeface="Sakkal Majalla" pitchFamily="2" charset="-78"/>
                        </a:rPr>
                        <a:t>900.000.00</a:t>
                      </a:r>
                      <a:endParaRPr lang="fr-FR" sz="1800" b="1" dirty="0">
                        <a:latin typeface="Sakkal Majalla" pitchFamily="2" charset="-78"/>
                        <a:cs typeface="Sakkal Majalla" pitchFamily="2" charset="-78"/>
                      </a:endParaRPr>
                    </a:p>
                  </a:txBody>
                  <a:tcPr anchor="ctr"/>
                </a:tc>
                <a:tc>
                  <a:txBody>
                    <a:bodyPr/>
                    <a:lstStyle/>
                    <a:p>
                      <a:pPr algn="ctr"/>
                      <a:r>
                        <a:rPr lang="fr-FR" sz="1800" b="1" dirty="0" smtClean="0">
                          <a:latin typeface="Sakkal Majalla" pitchFamily="2" charset="-78"/>
                          <a:cs typeface="Sakkal Majalla" pitchFamily="2" charset="-78"/>
                        </a:rPr>
                        <a:t>584000.00</a:t>
                      </a:r>
                      <a:endParaRPr lang="fr-FR" sz="1800" b="1" dirty="0">
                        <a:latin typeface="Sakkal Majalla" pitchFamily="2" charset="-78"/>
                        <a:cs typeface="Sakkal Majalla" pitchFamily="2" charset="-78"/>
                      </a:endParaRPr>
                    </a:p>
                  </a:txBody>
                  <a:tcPr anchor="ctr"/>
                </a:tc>
                <a:tc>
                  <a:txBody>
                    <a:bodyPr/>
                    <a:lstStyle/>
                    <a:p>
                      <a:pPr algn="ctr"/>
                      <a:r>
                        <a:rPr lang="fr-FR" sz="1800" b="1" dirty="0" smtClean="0">
                          <a:latin typeface="Sakkal Majalla" pitchFamily="2" charset="-78"/>
                          <a:cs typeface="Sakkal Majalla" pitchFamily="2" charset="-78"/>
                        </a:rPr>
                        <a:t>MEN/ Fondation Saint </a:t>
                      </a:r>
                      <a:r>
                        <a:rPr lang="fr-FR" sz="1800" b="1" dirty="0" err="1" smtClean="0">
                          <a:latin typeface="Sakkal Majalla" pitchFamily="2" charset="-78"/>
                          <a:cs typeface="Sakkal Majalla" pitchFamily="2" charset="-78"/>
                        </a:rPr>
                        <a:t>Gobain</a:t>
                      </a:r>
                      <a:endParaRPr lang="fr-FR" sz="1800" b="1" dirty="0">
                        <a:latin typeface="Sakkal Majalla" pitchFamily="2" charset="-78"/>
                        <a:cs typeface="Sakkal Majalla" pitchFamily="2" charset="-78"/>
                      </a:endParaRPr>
                    </a:p>
                  </a:txBody>
                  <a:tcPr anchor="ctr"/>
                </a:tc>
                <a:tc vMerge="1">
                  <a:txBody>
                    <a:bodyPr/>
                    <a:lstStyle/>
                    <a:p>
                      <a:endParaRPr lang="fr-FR" sz="1800" b="1" dirty="0">
                        <a:latin typeface="Sakkal Majalla" pitchFamily="2" charset="-78"/>
                        <a:cs typeface="Sakkal Majalla" pitchFamily="2" charset="-78"/>
                      </a:endParaRPr>
                    </a:p>
                  </a:txBody>
                  <a:tcPr/>
                </a:tc>
              </a:tr>
              <a:tr h="572434">
                <a:tc>
                  <a:txBody>
                    <a:bodyPr/>
                    <a:lstStyle/>
                    <a:p>
                      <a:pPr algn="ctr"/>
                      <a:r>
                        <a:rPr lang="fr-FR" sz="1800" b="1" dirty="0" smtClean="0">
                          <a:latin typeface="Sakkal Majalla" pitchFamily="2" charset="-78"/>
                          <a:cs typeface="Sakkal Majalla" pitchFamily="2" charset="-78"/>
                        </a:rPr>
                        <a:t>2022/2023</a:t>
                      </a:r>
                      <a:endParaRPr lang="fr-FR" sz="1800" b="1" dirty="0">
                        <a:latin typeface="Sakkal Majalla" pitchFamily="2" charset="-78"/>
                        <a:cs typeface="Sakkal Majalla" pitchFamily="2" charset="-78"/>
                      </a:endParaRPr>
                    </a:p>
                  </a:txBody>
                  <a:tcPr anchor="ctr"/>
                </a:tc>
                <a:tc>
                  <a:txBody>
                    <a:bodyPr/>
                    <a:lstStyle/>
                    <a:p>
                      <a:pPr algn="ctr"/>
                      <a:r>
                        <a:rPr lang="fr-FR" sz="1800" b="1" dirty="0" smtClean="0">
                          <a:latin typeface="Sakkal Majalla" pitchFamily="2" charset="-78"/>
                          <a:cs typeface="Sakkal Majalla" pitchFamily="2" charset="-78"/>
                        </a:rPr>
                        <a:t>119</a:t>
                      </a:r>
                      <a:endParaRPr lang="fr-FR" sz="1800" b="1" dirty="0">
                        <a:latin typeface="Sakkal Majalla" pitchFamily="2" charset="-78"/>
                        <a:cs typeface="Sakkal Majalla" pitchFamily="2" charset="-78"/>
                      </a:endParaRPr>
                    </a:p>
                  </a:txBody>
                  <a:tcPr anchor="ctr"/>
                </a:tc>
                <a:tc vMerge="1">
                  <a:txBody>
                    <a:bodyPr/>
                    <a:lstStyle/>
                    <a:p>
                      <a:endParaRPr lang="fr-FR"/>
                    </a:p>
                  </a:txBody>
                  <a:tcPr/>
                </a:tc>
                <a:tc>
                  <a:txBody>
                    <a:bodyPr/>
                    <a:lstStyle/>
                    <a:p>
                      <a:pPr algn="ctr"/>
                      <a:r>
                        <a:rPr lang="fr-FR" sz="1800" b="1" dirty="0" smtClean="0">
                          <a:latin typeface="Sakkal Majalla" pitchFamily="2" charset="-78"/>
                          <a:cs typeface="Sakkal Majalla" pitchFamily="2" charset="-78"/>
                        </a:rPr>
                        <a:t>1.020.000.00</a:t>
                      </a:r>
                      <a:endParaRPr lang="fr-FR" sz="1800" b="1" dirty="0">
                        <a:latin typeface="Sakkal Majalla" pitchFamily="2" charset="-78"/>
                        <a:cs typeface="Sakkal Majalla" pitchFamily="2" charset="-78"/>
                      </a:endParaRPr>
                    </a:p>
                  </a:txBody>
                  <a:tcPr anchor="ctr"/>
                </a:tc>
                <a:tc>
                  <a:txBody>
                    <a:bodyPr/>
                    <a:lstStyle/>
                    <a:p>
                      <a:pPr algn="ctr"/>
                      <a:r>
                        <a:rPr lang="fr-FR" sz="1800" b="1" dirty="0" smtClean="0">
                          <a:latin typeface="Sakkal Majalla" pitchFamily="2" charset="-78"/>
                          <a:cs typeface="Sakkal Majalla" pitchFamily="2" charset="-78"/>
                        </a:rPr>
                        <a:t>408 000.00</a:t>
                      </a:r>
                      <a:endParaRPr lang="fr-FR" sz="1800" b="1" dirty="0">
                        <a:latin typeface="Sakkal Majalla" pitchFamily="2" charset="-78"/>
                        <a:cs typeface="Sakkal Majalla" pitchFamily="2" charset="-78"/>
                      </a:endParaRPr>
                    </a:p>
                  </a:txBody>
                  <a:tcPr anchor="ctr"/>
                </a:tc>
                <a:tc>
                  <a:txBody>
                    <a:bodyPr/>
                    <a:lstStyle/>
                    <a:p>
                      <a:pPr algn="ctr"/>
                      <a:r>
                        <a:rPr lang="fr-FR" sz="1800" b="1" dirty="0" smtClean="0">
                          <a:latin typeface="Sakkal Majalla" pitchFamily="2" charset="-78"/>
                          <a:cs typeface="Sakkal Majalla" pitchFamily="2" charset="-78"/>
                        </a:rPr>
                        <a:t>MEN/J.MED</a:t>
                      </a:r>
                      <a:endParaRPr lang="fr-FR" sz="1800" b="1" dirty="0">
                        <a:latin typeface="Sakkal Majalla" pitchFamily="2" charset="-78"/>
                        <a:cs typeface="Sakkal Majalla" pitchFamily="2" charset="-78"/>
                      </a:endParaRPr>
                    </a:p>
                  </a:txBody>
                  <a:tcPr anchor="ctr"/>
                </a:tc>
                <a:tc vMerge="1">
                  <a:txBody>
                    <a:bodyPr/>
                    <a:lstStyle/>
                    <a:p>
                      <a:endParaRPr lang="fr-FR"/>
                    </a:p>
                  </a:txBody>
                  <a:tcPr/>
                </a:tc>
              </a:tr>
            </a:tbl>
          </a:graphicData>
        </a:graphic>
      </p:graphicFrame>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3115</TotalTime>
  <Words>648</Words>
  <Application>Microsoft Office PowerPoint</Application>
  <PresentationFormat>Affichage à l'écran (4:3)</PresentationFormat>
  <Paragraphs>99</Paragraphs>
  <Slides>11</Slides>
  <Notes>3</Notes>
  <HiddenSlides>0</HiddenSlides>
  <MMClips>0</MMClips>
  <ScaleCrop>false</ScaleCrop>
  <HeadingPairs>
    <vt:vector size="4" baseType="variant">
      <vt:variant>
        <vt:lpstr>Thème</vt:lpstr>
      </vt:variant>
      <vt:variant>
        <vt:i4>1</vt:i4>
      </vt:variant>
      <vt:variant>
        <vt:lpstr>Titres des diapositives</vt:lpstr>
      </vt:variant>
      <vt:variant>
        <vt:i4>11</vt:i4>
      </vt:variant>
    </vt:vector>
  </HeadingPairs>
  <TitlesOfParts>
    <vt:vector size="12" baseType="lpstr">
      <vt:lpstr>Thème Office</vt:lpstr>
      <vt:lpstr>Des horizons et opportunités prometteuses  pour jeunes en décrochage scolaire</vt:lpstr>
      <vt:lpstr>1- Ecole de deuxième chance lalla asmaa Qui sommes nous?</vt:lpstr>
      <vt:lpstr>2- justificatifs</vt:lpstr>
      <vt:lpstr>3. Objectifs de l’E2C</vt:lpstr>
      <vt:lpstr>4. Parcours de prise en charge  du bénéficiaire</vt:lpstr>
      <vt:lpstr>Services de l’école de deuxième chance aux jeunes bénéficaires</vt:lpstr>
      <vt:lpstr>Bilan pluri-annuel</vt:lpstr>
      <vt:lpstr>Diapositive 8</vt:lpstr>
      <vt:lpstr>Financement du projet </vt:lpstr>
      <vt:lpstr>Difficultés à surmonter</vt:lpstr>
      <vt:lpstr>Partenaires de l’E2C Lalla Asmaa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Projet Centre</dc:title>
  <dc:creator>C2C5</dc:creator>
  <cp:lastModifiedBy>acer</cp:lastModifiedBy>
  <cp:revision>141</cp:revision>
  <dcterms:created xsi:type="dcterms:W3CDTF">2018-03-06T11:17:17Z</dcterms:created>
  <dcterms:modified xsi:type="dcterms:W3CDTF">2023-03-16T12:09:33Z</dcterms:modified>
</cp:coreProperties>
</file>